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92" r:id="rId1"/>
    <p:sldMasterId id="2147483793" r:id="rId2"/>
    <p:sldMasterId id="2147483794" r:id="rId3"/>
    <p:sldMasterId id="2147483796" r:id="rId4"/>
  </p:sldMasterIdLst>
  <p:notesMasterIdLst>
    <p:notesMasterId r:id="rId65"/>
  </p:notesMasterIdLst>
  <p:sldIdLst>
    <p:sldId id="257" r:id="rId5"/>
    <p:sldId id="258" r:id="rId6"/>
    <p:sldId id="259" r:id="rId7"/>
    <p:sldId id="260" r:id="rId8"/>
    <p:sldId id="261" r:id="rId9"/>
    <p:sldId id="262" r:id="rId10"/>
    <p:sldId id="263" r:id="rId11"/>
    <p:sldId id="264" r:id="rId12"/>
    <p:sldId id="265" r:id="rId13"/>
    <p:sldId id="266" r:id="rId14"/>
    <p:sldId id="317" r:id="rId15"/>
    <p:sldId id="267" r:id="rId16"/>
    <p:sldId id="316"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5" r:id="rId64"/>
  </p:sldIdLst>
  <p:sldSz cx="13004800" cy="7302500"/>
  <p:notesSz cx="6858000" cy="9144000"/>
  <p:embeddedFontLst>
    <p:embeddedFont>
      <p:font typeface="Calibri" panose="020F0502020204030204" pitchFamily="34" charset="0"/>
      <p:regular r:id="rId66"/>
      <p:bold r:id="rId67"/>
      <p:italic r:id="rId68"/>
      <p:boldItalic r:id="rId69"/>
    </p:embeddedFont>
    <p:embeddedFont>
      <p:font typeface="Georgia" panose="02040502050405020303" pitchFamily="18" charset="0"/>
      <p:regular r:id="rId70"/>
      <p:bold r:id="rId71"/>
      <p:italic r:id="rId72"/>
      <p:boldItalic r:id="rId73"/>
    </p:embeddedFont>
    <p:embeddedFont>
      <p:font typeface="Helvetica Neue" panose="02000503000000020004" pitchFamily="2" charset="0"/>
      <p:regular r:id="rId74"/>
      <p:bold r:id="rId75"/>
      <p:italic r:id="rId76"/>
      <p:boldItalic r:id="rId77"/>
    </p:embeddedFont>
    <p:embeddedFont>
      <p:font typeface="Impact" panose="020B0806030902050204" pitchFamily="34" charset="0"/>
      <p:regular r:id="rId78"/>
    </p:embeddedFont>
    <p:embeddedFont>
      <p:font typeface="Oswald"/>
      <p:regular r:id="rId79"/>
      <p:bold r:id="rId80"/>
    </p:embeddedFont>
    <p:embeddedFont>
      <p:font typeface="Roboto" panose="02000000000000000000" pitchFamily="2" charset="0"/>
      <p:regular r:id="rId81"/>
      <p:bold r:id="rId82"/>
      <p:italic r:id="rId83"/>
      <p:boldItalic r:id="rId84"/>
    </p:embeddedFont>
    <p:embeddedFont>
      <p:font typeface="Roboto Mono"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0364"/>
  </p:normalViewPr>
  <p:slideViewPr>
    <p:cSldViewPr snapToGrid="0" snapToObjects="1">
      <p:cViewPr varScale="1">
        <p:scale>
          <a:sx n="69" d="100"/>
          <a:sy n="69"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font" Target="fonts/font6.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7.xml"/><Relationship Id="rId82" Type="http://schemas.openxmlformats.org/officeDocument/2006/relationships/font" Target="fonts/font17.fntdata"/><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US" sz="1000">
                <a:solidFill>
                  <a:schemeClr val="dk1"/>
                </a:solidFill>
              </a:rPr>
              <a:t>* Indicates a FLEX lesson</a:t>
            </a:r>
            <a:endParaRPr sz="1000">
              <a:solidFill>
                <a:schemeClr val="dk1"/>
              </a:solidFill>
            </a:endParaRPr>
          </a:p>
          <a:p>
            <a:pPr marL="0" marR="0" lvl="0" indent="0" algn="l" rtl="0">
              <a:spcBef>
                <a:spcPts val="0"/>
              </a:spcBef>
              <a:spcAft>
                <a:spcPts val="0"/>
              </a:spcAft>
              <a:buNone/>
            </a:pPr>
            <a:r>
              <a:rPr lang="en-US" sz="1000"/>
              <a:t>Excel as a prototyping tool</a:t>
            </a:r>
            <a:endParaRPr sz="1000"/>
          </a:p>
          <a:p>
            <a:pPr marL="0" marR="0" lvl="0" indent="0" algn="l" rtl="0">
              <a:spcBef>
                <a:spcPts val="0"/>
              </a:spcBef>
              <a:spcAft>
                <a:spcPts val="0"/>
              </a:spcAft>
              <a:buNone/>
            </a:pPr>
            <a:r>
              <a:rPr lang="en-US" sz="1000"/>
              <a:t>Finishing Labs</a:t>
            </a:r>
            <a:endParaRPr sz="1000"/>
          </a:p>
        </p:txBody>
      </p:sp>
      <p:sp>
        <p:nvSpPr>
          <p:cNvPr id="1015" name="Shape 10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76" name="Shape 1076"/>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76" name="Shape 1076"/>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3264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2" name="Shape 108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4000"/>
              </a:lnSpc>
              <a:spcBef>
                <a:spcPts val="300"/>
              </a:spcBef>
              <a:spcAft>
                <a:spcPts val="0"/>
              </a:spcAft>
              <a:buNone/>
            </a:pPr>
            <a:r>
              <a:rPr lang="en-US"/>
              <a:t>* Note: Names can be up to 255 characters in length.</a:t>
            </a:r>
            <a:br>
              <a:rPr lang="en-US"/>
            </a:br>
            <a:endParaRPr/>
          </a:p>
          <a:p>
            <a:pPr marL="0" lvl="0" indent="0" rtl="0">
              <a:spcBef>
                <a:spcPts val="0"/>
              </a:spcBef>
              <a:spcAft>
                <a:spcPts val="0"/>
              </a:spcAft>
              <a:buClr>
                <a:schemeClr val="dk1"/>
              </a:buClr>
              <a:buSzPts val="300"/>
              <a:buFont typeface="Arial"/>
              <a:buNone/>
            </a:pPr>
            <a:r>
              <a:rPr lang="en-US"/>
              <a:t>For Mac users: The dialogue to access is “Define Name” from the menu ribbon.</a:t>
            </a:r>
            <a:endParaRPr/>
          </a:p>
          <a:p>
            <a:pPr marL="0" lvl="0" indent="0" rtl="0">
              <a:spcBef>
                <a:spcPts val="0"/>
              </a:spcBef>
              <a:spcAft>
                <a:spcPts val="0"/>
              </a:spcAft>
              <a:buClr>
                <a:schemeClr val="dk1"/>
              </a:buClr>
              <a:buSzPts val="300"/>
              <a:buFont typeface="Arial"/>
              <a:buNone/>
            </a:pPr>
            <a:r>
              <a:rPr lang="en-US"/>
              <a:t>Shortcut for windows users: F3 (on some keyboards Fn+F3) to access Names defined in Name Manager (also on ribbon).</a:t>
            </a:r>
            <a:endParaRPr/>
          </a:p>
          <a:p>
            <a:pPr marL="0" lvl="0" indent="0" rtl="0">
              <a:lnSpc>
                <a:spcPct val="114000"/>
              </a:lnSpc>
              <a:spcBef>
                <a:spcPts val="3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2" name="Shape 108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4000"/>
              </a:lnSpc>
              <a:spcBef>
                <a:spcPts val="300"/>
              </a:spcBef>
              <a:spcAft>
                <a:spcPts val="0"/>
              </a:spcAft>
              <a:buNone/>
            </a:pPr>
            <a:r>
              <a:rPr lang="en-US" dirty="0"/>
              <a:t>* Note: Names can be up to 255 characters in length.</a:t>
            </a:r>
            <a:br>
              <a:rPr lang="en-US" dirty="0"/>
            </a:br>
            <a:endParaRPr dirty="0"/>
          </a:p>
          <a:p>
            <a:pPr marL="0" lvl="0" indent="0" rtl="0">
              <a:spcBef>
                <a:spcPts val="0"/>
              </a:spcBef>
              <a:spcAft>
                <a:spcPts val="0"/>
              </a:spcAft>
              <a:buClr>
                <a:schemeClr val="dk1"/>
              </a:buClr>
              <a:buSzPts val="300"/>
              <a:buFont typeface="Arial"/>
              <a:buNone/>
            </a:pPr>
            <a:r>
              <a:rPr lang="en-US" dirty="0"/>
              <a:t>For Mac users: The dialogue to access is “Define Name” from the menu ribbon.</a:t>
            </a:r>
            <a:endParaRPr dirty="0"/>
          </a:p>
          <a:p>
            <a:pPr marL="0" lvl="0" indent="0" rtl="0">
              <a:spcBef>
                <a:spcPts val="0"/>
              </a:spcBef>
              <a:spcAft>
                <a:spcPts val="0"/>
              </a:spcAft>
              <a:buClr>
                <a:schemeClr val="dk1"/>
              </a:buClr>
              <a:buSzPts val="300"/>
              <a:buFont typeface="Arial"/>
              <a:buNone/>
            </a:pPr>
            <a:r>
              <a:rPr lang="en-US" dirty="0"/>
              <a:t>Shortcut for windows users: F3 (on some keyboards Fn+F3) to access Names defined in Name Manager (also on ribbon).</a:t>
            </a:r>
            <a:endParaRPr dirty="0"/>
          </a:p>
          <a:p>
            <a:pPr marL="0" lvl="0" indent="0" rtl="0">
              <a:lnSpc>
                <a:spcPct val="114000"/>
              </a:lnSpc>
              <a:spcBef>
                <a:spcPts val="300"/>
              </a:spcBef>
              <a:spcAft>
                <a:spcPts val="0"/>
              </a:spcAft>
              <a:buNone/>
            </a:pPr>
            <a:endParaRPr dirty="0"/>
          </a:p>
        </p:txBody>
      </p:sp>
    </p:spTree>
    <p:extLst>
      <p:ext uri="{BB962C8B-B14F-4D97-AF65-F5344CB8AC3E}">
        <p14:creationId xmlns:p14="http://schemas.microsoft.com/office/powerpoint/2010/main" val="32840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8" name="Shape 108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4" name="Shape 10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Instructor Notes:</a:t>
            </a:r>
            <a:endParaRPr/>
          </a:p>
          <a:p>
            <a:pPr marL="0" marR="0" lvl="0" indent="0" algn="l" rtl="0">
              <a:spcBef>
                <a:spcPts val="0"/>
              </a:spcBef>
              <a:spcAft>
                <a:spcPts val="0"/>
              </a:spcAft>
              <a:buClr>
                <a:schemeClr val="dk1"/>
              </a:buClr>
              <a:buFont typeface="Arial"/>
              <a:buNone/>
            </a:pPr>
            <a:endParaRPr/>
          </a:p>
          <a:p>
            <a:pPr marL="0" marR="0" lvl="0" indent="0" algn="l" rtl="0">
              <a:spcBef>
                <a:spcPts val="0"/>
              </a:spcBef>
              <a:spcAft>
                <a:spcPts val="0"/>
              </a:spcAft>
              <a:buClr>
                <a:schemeClr val="dk1"/>
              </a:buClr>
              <a:buFont typeface="Arial"/>
              <a:buNone/>
            </a:pPr>
            <a:r>
              <a:rPr lang="en-US"/>
              <a:t>As you demonstrate each of these functions, be sure to show the =function syntax support that Excel offers. Additionally, demonstrate clicking on the fx ribbon option to pop up the support window.</a:t>
            </a:r>
            <a:endParaRPr/>
          </a:p>
          <a:p>
            <a:pPr marL="0" marR="0" lvl="0" indent="0" algn="l" rtl="0">
              <a:spcBef>
                <a:spcPts val="0"/>
              </a:spcBef>
              <a:spcAft>
                <a:spcPts val="0"/>
              </a:spcAft>
              <a:buClr>
                <a:schemeClr val="dk1"/>
              </a:buClr>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Shape 110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3" name="Shape 11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Shape 11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09" name="Shape 110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dirty="0"/>
              <a:t>Instructor Notes: </a:t>
            </a:r>
            <a:r>
              <a:rPr lang="en-US" sz="1100" dirty="0">
                <a:latin typeface="Georgia"/>
                <a:ea typeface="Georgia"/>
                <a:cs typeface="Georgia"/>
                <a:sym typeface="Georgia"/>
              </a:rPr>
              <a:t>In the work of an analyst, it is rare when you have all the data you need right in your dataset. Oftentimes, you will be given data in different formats, different spreadsheets, etc. One big step of data cleansing is simply getting the data into one dataset.</a:t>
            </a:r>
            <a:endParaRPr sz="1100" dirty="0">
              <a:latin typeface="Georgia"/>
              <a:ea typeface="Georgia"/>
              <a:cs typeface="Georgia"/>
              <a:sym typeface="Georgia"/>
            </a:endParaRPr>
          </a:p>
          <a:p>
            <a:pPr marL="457200" lvl="0" indent="-298450" rtl="0">
              <a:lnSpc>
                <a:spcPct val="115000"/>
              </a:lnSpc>
              <a:spcBef>
                <a:spcPts val="1000"/>
              </a:spcBef>
              <a:spcAft>
                <a:spcPts val="0"/>
              </a:spcAft>
              <a:buClr>
                <a:schemeClr val="dk1"/>
              </a:buClr>
              <a:buSzPts val="1100"/>
              <a:buFont typeface="Georgia"/>
              <a:buChar char="●"/>
            </a:pPr>
            <a:r>
              <a:rPr lang="en-US" sz="1100" dirty="0">
                <a:latin typeface="Georgia"/>
                <a:ea typeface="Georgia"/>
                <a:cs typeface="Georgia"/>
                <a:sym typeface="Georgia"/>
              </a:rPr>
              <a:t>In the next unit, SQL, we will see how databases can be extremely helpful in this regard. If you don’t know how to use SQL, or if none of the data you are working with is in SQL, it can be easier to do this step in Excel.</a:t>
            </a:r>
            <a:endParaRPr sz="1100" dirty="0">
              <a:latin typeface="Georgia"/>
              <a:ea typeface="Georgia"/>
              <a:cs typeface="Georgia"/>
              <a:sym typeface="Georgia"/>
            </a:endParaRPr>
          </a:p>
          <a:p>
            <a:pPr marL="457200" lvl="0" indent="-298450" rtl="0">
              <a:lnSpc>
                <a:spcPct val="115000"/>
              </a:lnSpc>
              <a:spcBef>
                <a:spcPts val="0"/>
              </a:spcBef>
              <a:spcAft>
                <a:spcPts val="0"/>
              </a:spcAft>
              <a:buClr>
                <a:schemeClr val="dk1"/>
              </a:buClr>
              <a:buSzPts val="1100"/>
              <a:buFont typeface="Georgia"/>
              <a:buChar char="●"/>
            </a:pPr>
            <a:r>
              <a:rPr lang="en-US" sz="1100" dirty="0">
                <a:latin typeface="Georgia"/>
                <a:ea typeface="Georgia"/>
                <a:cs typeface="Georgia"/>
                <a:sym typeface="Georgia"/>
              </a:rPr>
              <a:t>Today, we will see how to combine data from another worksheet into our ACS dataset.</a:t>
            </a:r>
            <a:endParaRPr sz="1100" dirty="0">
              <a:latin typeface="Georgia"/>
              <a:ea typeface="Georgia"/>
              <a:cs typeface="Georgia"/>
              <a:sym typeface="Georgia"/>
            </a:endParaRPr>
          </a:p>
          <a:p>
            <a:pPr marL="457200" lvl="0" indent="-298450" rtl="0">
              <a:lnSpc>
                <a:spcPct val="115000"/>
              </a:lnSpc>
              <a:spcBef>
                <a:spcPts val="0"/>
              </a:spcBef>
              <a:spcAft>
                <a:spcPts val="0"/>
              </a:spcAft>
              <a:buClr>
                <a:schemeClr val="dk1"/>
              </a:buClr>
              <a:buSzPts val="1100"/>
              <a:buFont typeface="Georgia"/>
              <a:buChar char="●"/>
            </a:pPr>
            <a:r>
              <a:rPr lang="en-US" sz="1100" dirty="0">
                <a:latin typeface="Georgia"/>
                <a:ea typeface="Georgia"/>
                <a:cs typeface="Georgia"/>
                <a:sym typeface="Georgia"/>
              </a:rPr>
              <a:t>We will also learn the concept of a “lookup table” and how to use one to categorize our quantitative data.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Shape 111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16" name="Shape 111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Shape 112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22" name="Shape 112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23" name="Shape 10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28" name="Shape 112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000"/>
              </a:spcBef>
              <a:spcAft>
                <a:spcPts val="0"/>
              </a:spcAft>
              <a:buClr>
                <a:schemeClr val="dk1"/>
              </a:buClr>
              <a:buSzPts val="700"/>
              <a:buFont typeface="Georgia"/>
              <a:buNone/>
            </a:pPr>
            <a:r>
              <a:rPr lang="en-US">
                <a:latin typeface="Georgia"/>
                <a:ea typeface="Georgia"/>
                <a:cs typeface="Georgia"/>
                <a:sym typeface="Georgia"/>
              </a:rPr>
              <a:t>NOTE: * True is selected by default. This option is only useful for numeric tables, sorted in ascending order.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34" name="Shape 113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Font typeface="Georgia"/>
              <a:buChar char="●"/>
            </a:pPr>
            <a:r>
              <a:rPr lang="en-US">
                <a:latin typeface="Georgia"/>
                <a:ea typeface="Georgia"/>
                <a:cs typeface="Georgia"/>
                <a:sym typeface="Georgia"/>
              </a:rPr>
              <a:t>“</a:t>
            </a:r>
            <a:r>
              <a:rPr lang="en-US" b="1">
                <a:latin typeface="Georgia"/>
                <a:ea typeface="Georgia"/>
                <a:cs typeface="Georgia"/>
                <a:sym typeface="Georgia"/>
              </a:rPr>
              <a:t>demo1_accounts</a:t>
            </a:r>
            <a:r>
              <a:rPr lang="en-US">
                <a:latin typeface="Georgia"/>
                <a:ea typeface="Georgia"/>
                <a:cs typeface="Georgia"/>
                <a:sym typeface="Georgia"/>
              </a:rPr>
              <a:t>” worksheet: This contains account names and numbers from a small company.</a:t>
            </a:r>
            <a:endParaRPr>
              <a:latin typeface="Georgia"/>
              <a:ea typeface="Georgia"/>
              <a:cs typeface="Georgia"/>
              <a:sym typeface="Georgia"/>
            </a:endParaRPr>
          </a:p>
          <a:p>
            <a:pPr marL="457200" lvl="0" indent="-317500" rtl="0">
              <a:lnSpc>
                <a:spcPct val="115000"/>
              </a:lnSpc>
              <a:spcBef>
                <a:spcPts val="0"/>
              </a:spcBef>
              <a:spcAft>
                <a:spcPts val="0"/>
              </a:spcAft>
              <a:buSzPts val="1400"/>
              <a:buFont typeface="Georgia"/>
              <a:buChar char="●"/>
            </a:pPr>
            <a:r>
              <a:rPr lang="en-US">
                <a:latin typeface="Georgia"/>
                <a:ea typeface="Georgia"/>
                <a:cs typeface="Georgia"/>
                <a:sym typeface="Georgia"/>
              </a:rPr>
              <a:t>“</a:t>
            </a:r>
            <a:r>
              <a:rPr lang="en-US" b="1">
                <a:latin typeface="Georgia"/>
                <a:ea typeface="Georgia"/>
                <a:cs typeface="Georgia"/>
                <a:sym typeface="Georgia"/>
              </a:rPr>
              <a:t>demo1_emails</a:t>
            </a:r>
            <a:r>
              <a:rPr lang="en-US">
                <a:latin typeface="Georgia"/>
                <a:ea typeface="Georgia"/>
                <a:cs typeface="Georgia"/>
                <a:sym typeface="Georgia"/>
              </a:rPr>
              <a:t>” worksheet: this contains email accounts with account numbers, but no names.</a:t>
            </a:r>
            <a:endParaRPr>
              <a:latin typeface="Georgia"/>
              <a:ea typeface="Georgia"/>
              <a:cs typeface="Georgia"/>
              <a:sym typeface="Georg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0" name="Shape 114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Shape 114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6" name="Shape 114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Shape 11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2" name="Shape 115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US">
                <a:latin typeface="Georgia"/>
                <a:ea typeface="Georgia"/>
                <a:cs typeface="Georgia"/>
                <a:sym typeface="Georgia"/>
              </a:rPr>
              <a:t>Let’s break our data up into three equal-sized groups.</a:t>
            </a:r>
            <a:endParaRPr/>
          </a:p>
          <a:p>
            <a:pPr marL="0" marR="0" lvl="0" indent="0" algn="l" rtl="0">
              <a:spcBef>
                <a:spcPts val="0"/>
              </a:spcBef>
              <a:spcAft>
                <a:spcPts val="0"/>
              </a:spcAft>
              <a:buClr>
                <a:schemeClr val="dk1"/>
              </a:buClr>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58" name="Shape 115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Shape 116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64" name="Shape 116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The business case here is want to better understand </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70" name="Shape 117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77" name="Shape 117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300"/>
              <a:buFont typeface="Arial"/>
              <a:buNone/>
            </a:pPr>
            <a:r>
              <a:rPr lang="en-US" b="1"/>
              <a:t>Instructor Notes: </a:t>
            </a:r>
            <a:r>
              <a:rPr lang="en-US"/>
              <a:t>Need to change the column datatype from number to text (or general) to get the concatenation to work correctly. When adding the new column, the default is frequently showing up as number which won’t work.</a:t>
            </a:r>
            <a:endParaRPr/>
          </a:p>
          <a:p>
            <a:pPr marL="0" marR="0" lvl="0" indent="0" algn="l" rtl="0">
              <a:spcBef>
                <a:spcPts val="0"/>
              </a:spcBef>
              <a:spcAft>
                <a:spcPts val="0"/>
              </a:spcAft>
              <a:buClr>
                <a:schemeClr val="dk1"/>
              </a:buClr>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Shape 11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83" name="Shape 118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29" name="Shape 1029"/>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Shape 11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89" name="Shape 118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1100">
                <a:latin typeface="Calibri"/>
                <a:ea typeface="Calibri"/>
                <a:cs typeface="Calibri"/>
                <a:sym typeface="Calibri"/>
              </a:rPr>
              <a:t>For Edit Data within scatterplot -- to match solution, AK must be X values:</a:t>
            </a:r>
            <a:endParaRPr sz="1100">
              <a:latin typeface="Calibri"/>
              <a:ea typeface="Calibri"/>
              <a:cs typeface="Calibri"/>
              <a:sym typeface="Calibri"/>
            </a:endParaRPr>
          </a:p>
          <a:p>
            <a:pPr marL="0" marR="0" lvl="0" indent="0" algn="l" rtl="0">
              <a:spcBef>
                <a:spcPts val="0"/>
              </a:spcBef>
              <a:spcAft>
                <a:spcPts val="0"/>
              </a:spcAft>
              <a:buClr>
                <a:schemeClr val="dk1"/>
              </a:buClr>
              <a:buFont typeface="Arial"/>
              <a:buNone/>
            </a:pPr>
            <a:endParaRPr sz="1100">
              <a:latin typeface="Calibri"/>
              <a:ea typeface="Calibri"/>
              <a:cs typeface="Calibri"/>
              <a:sym typeface="Calibri"/>
            </a:endParaRPr>
          </a:p>
          <a:p>
            <a:pPr marL="0" marR="0" lvl="0" indent="0" algn="l" rtl="0">
              <a:spcBef>
                <a:spcPts val="0"/>
              </a:spcBef>
              <a:spcAft>
                <a:spcPts val="0"/>
              </a:spcAft>
              <a:buClr>
                <a:schemeClr val="dk1"/>
              </a:buClr>
              <a:buFont typeface="Arial"/>
              <a:buNone/>
            </a:pPr>
            <a:r>
              <a:rPr lang="en-US" sz="1100">
                <a:latin typeface="Calibri"/>
                <a:ea typeface="Calibri"/>
                <a:cs typeface="Calibri"/>
                <a:sym typeface="Calibri"/>
              </a:rPr>
              <a:t>series name: ='2014_acs_select'!$Q$2:$Q$1446</a:t>
            </a:r>
            <a:endParaRPr sz="1100">
              <a:latin typeface="Calibri"/>
              <a:ea typeface="Calibri"/>
              <a:cs typeface="Calibri"/>
              <a:sym typeface="Calibri"/>
            </a:endParaRPr>
          </a:p>
          <a:p>
            <a:pPr marL="0" marR="0" lvl="0" indent="0" algn="l" rtl="0">
              <a:spcBef>
                <a:spcPts val="0"/>
              </a:spcBef>
              <a:spcAft>
                <a:spcPts val="0"/>
              </a:spcAft>
              <a:buClr>
                <a:schemeClr val="dk1"/>
              </a:buClr>
              <a:buFont typeface="Arial"/>
              <a:buNone/>
            </a:pPr>
            <a:r>
              <a:rPr lang="en-US" sz="1100">
                <a:latin typeface="Calibri"/>
                <a:ea typeface="Calibri"/>
                <a:cs typeface="Calibri"/>
                <a:sym typeface="Calibri"/>
              </a:rPr>
              <a:t>AK for X values ='2014_acs_select'!$AK$2:$AK$1446</a:t>
            </a:r>
            <a:endParaRPr sz="1100">
              <a:latin typeface="Calibri"/>
              <a:ea typeface="Calibri"/>
              <a:cs typeface="Calibri"/>
              <a:sym typeface="Calibri"/>
            </a:endParaRPr>
          </a:p>
          <a:p>
            <a:pPr marL="0" marR="0" lvl="0" indent="0" algn="l" rtl="0">
              <a:spcBef>
                <a:spcPts val="0"/>
              </a:spcBef>
              <a:spcAft>
                <a:spcPts val="0"/>
              </a:spcAft>
              <a:buClr>
                <a:schemeClr val="dk1"/>
              </a:buClr>
              <a:buFont typeface="Arial"/>
              <a:buNone/>
            </a:pPr>
            <a:r>
              <a:rPr lang="en-US" sz="1100">
                <a:latin typeface="Calibri"/>
                <a:ea typeface="Calibri"/>
                <a:cs typeface="Calibri"/>
                <a:sym typeface="Calibri"/>
              </a:rPr>
              <a:t>Q for Y values ='2014_acs_select'!$Q$2:$Q$1446</a:t>
            </a:r>
            <a:endParaRPr sz="110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Shape 119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95" name="Shape 119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01" name="Shape 120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207" name="Shape 120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Shape 121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3" name="Shape 12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000"/>
              </a:spcBef>
              <a:spcAft>
                <a:spcPts val="0"/>
              </a:spcAft>
              <a:buNone/>
            </a:pPr>
            <a:r>
              <a:rPr lang="en-US">
                <a:latin typeface="Georgia"/>
                <a:ea typeface="Georgia"/>
                <a:cs typeface="Georgia"/>
                <a:sym typeface="Georgia"/>
              </a:rPr>
              <a:t>The lookup will go from the value on the row </a:t>
            </a:r>
            <a:r>
              <a:rPr lang="en-US" i="1">
                <a:latin typeface="Georgia"/>
                <a:ea typeface="Georgia"/>
                <a:cs typeface="Georgia"/>
                <a:sym typeface="Georgia"/>
              </a:rPr>
              <a:t>up to</a:t>
            </a:r>
            <a:r>
              <a:rPr lang="en-US">
                <a:latin typeface="Georgia"/>
                <a:ea typeface="Georgia"/>
                <a:cs typeface="Georgia"/>
                <a:sym typeface="Georgia"/>
              </a:rPr>
              <a:t> the next entry (or infinity). In other words, they are </a:t>
            </a:r>
            <a:r>
              <a:rPr lang="en-US" i="1">
                <a:latin typeface="Georgia"/>
                <a:ea typeface="Georgia"/>
                <a:cs typeface="Georgia"/>
                <a:sym typeface="Georgia"/>
              </a:rPr>
              <a:t>left-bound.</a:t>
            </a:r>
            <a:endParaRPr i="1">
              <a:latin typeface="Georgia"/>
              <a:ea typeface="Georgia"/>
              <a:cs typeface="Georgia"/>
              <a:sym typeface="Georgia"/>
            </a:endParaRPr>
          </a:p>
          <a:p>
            <a:pPr marL="0" marR="0" lvl="0" indent="0" algn="l" rtl="0">
              <a:spcBef>
                <a:spcPts val="0"/>
              </a:spcBef>
              <a:spcAft>
                <a:spcPts val="0"/>
              </a:spcAft>
              <a:buClr>
                <a:schemeClr val="dk1"/>
              </a:buClr>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Shape 12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9" name="Shape 12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Shape 12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225" name="Shape 12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Shape 1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1" name="Shape 123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8" name="Shape 123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45" name="Shape 124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00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36" name="Shape 10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Shape 12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1" name="Shape 125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Shape 12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7" name="Shape 125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Shape 12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63" name="Shape 126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Georgia"/>
              <a:buNone/>
            </a:pPr>
            <a:r>
              <a:rPr lang="en-US" sz="1400">
                <a:latin typeface="Georgia"/>
                <a:ea typeface="Georgia"/>
                <a:cs typeface="Georgia"/>
                <a:sym typeface="Georgia"/>
              </a:rPr>
              <a:t>NOTE: *</a:t>
            </a:r>
            <a:r>
              <a:rPr lang="en-US" sz="1400" i="1">
                <a:latin typeface="Georgia"/>
                <a:ea typeface="Georgia"/>
                <a:cs typeface="Georgia"/>
                <a:sym typeface="Georgia"/>
              </a:rPr>
              <a:t>Lookup_arrange must be ordered correctly for -1 or 1 to function correctly.</a:t>
            </a:r>
            <a:endParaRPr sz="1400" i="1"/>
          </a:p>
          <a:p>
            <a:pPr marL="0" lvl="0" indent="0" rtl="0">
              <a:spcBef>
                <a:spcPts val="0"/>
              </a:spcBef>
              <a:spcAft>
                <a:spcPts val="0"/>
              </a:spcAft>
              <a:buClr>
                <a:schemeClr val="dk1"/>
              </a:buClr>
              <a:buFont typeface="Arial"/>
              <a:buNone/>
            </a:pPr>
            <a:endParaRPr sz="1400">
              <a:latin typeface="Georgia"/>
              <a:ea typeface="Georgia"/>
              <a:cs typeface="Georgia"/>
              <a:sym typeface="Georgia"/>
            </a:endParaRPr>
          </a:p>
          <a:p>
            <a:pPr marL="0" lvl="0" indent="0" rtl="0">
              <a:spcBef>
                <a:spcPts val="0"/>
              </a:spcBef>
              <a:spcAft>
                <a:spcPts val="0"/>
              </a:spcAft>
              <a:buClr>
                <a:schemeClr val="dk1"/>
              </a:buClr>
              <a:buFont typeface="Georgia"/>
              <a:buNone/>
            </a:pP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Shape 126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269" name="Shape 12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Shape 12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75" name="Shape 127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a:t>NOTES: </a:t>
            </a:r>
            <a:endParaRPr/>
          </a:p>
          <a:p>
            <a:pPr marL="457200" lvl="0" indent="-304800" rtl="0">
              <a:spcBef>
                <a:spcPts val="0"/>
              </a:spcBef>
              <a:spcAft>
                <a:spcPts val="0"/>
              </a:spcAft>
              <a:buSzPts val="1200"/>
              <a:buChar char="●"/>
            </a:pPr>
            <a:r>
              <a:rPr lang="en-US"/>
              <a:t>Hard coded formulas can be problematic – Vlookup/Hlookup include a specific reference to a column (or row) number, which isn't dynamically indexing or responding to modifications in a hard coded table.</a:t>
            </a:r>
            <a:endParaRPr/>
          </a:p>
          <a:p>
            <a:pPr marL="457200" lvl="0" indent="-304800" rtl="0">
              <a:spcBef>
                <a:spcPts val="0"/>
              </a:spcBef>
              <a:spcAft>
                <a:spcPts val="0"/>
              </a:spcAft>
              <a:buSzPts val="1200"/>
              <a:buChar char="●"/>
            </a:pPr>
            <a:r>
              <a:rPr lang="en-US"/>
              <a:t>Named ranges is one way to increase flexibility here, however, locked values or hard coded values are very easy to break.</a:t>
            </a:r>
            <a:endParaRPr/>
          </a:p>
          <a:p>
            <a:pPr marL="0" marR="0" lvl="0" indent="0" algn="l" rtl="0">
              <a:spcBef>
                <a:spcPts val="0"/>
              </a:spcBef>
              <a:spcAft>
                <a:spcPts val="0"/>
              </a:spcAft>
              <a:buClr>
                <a:schemeClr val="dk1"/>
              </a:buClr>
              <a:buFont typeface="Arial"/>
              <a:buNone/>
            </a:pPr>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Shape 12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81" name="Shape 128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Shape 1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87" name="Shape 128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1000">
                <a:solidFill>
                  <a:srgbClr val="333333"/>
                </a:solidFill>
                <a:highlight>
                  <a:srgbClr val="FFFFFF"/>
                </a:highlight>
              </a:rPr>
              <a:t>if text, may use wildcards = </a:t>
            </a:r>
            <a:r>
              <a:rPr lang="en-US" sz="1000">
                <a:solidFill>
                  <a:srgbClr val="333333"/>
                </a:solidFill>
                <a:highlight>
                  <a:srgbClr val="F5F5F5"/>
                </a:highlight>
              </a:rPr>
              <a:t>doing a search for a partial string</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3" name="Shape 129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Shape 12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00" name="Shape 130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Instructor Talking Points:</a:t>
            </a:r>
            <a:endParaRPr/>
          </a:p>
          <a:p>
            <a:pPr marL="457200" lvl="0" indent="-317500" rtl="0">
              <a:lnSpc>
                <a:spcPct val="115000"/>
              </a:lnSpc>
              <a:spcBef>
                <a:spcPts val="0"/>
              </a:spcBef>
              <a:spcAft>
                <a:spcPts val="0"/>
              </a:spcAft>
              <a:buSzPts val="1400"/>
              <a:buFont typeface="Georgia"/>
              <a:buChar char="●"/>
            </a:pPr>
            <a:r>
              <a:rPr lang="en-US">
                <a:latin typeface="Georgia"/>
                <a:ea typeface="Georgia"/>
                <a:cs typeface="Georgia"/>
                <a:sym typeface="Georgia"/>
              </a:rPr>
              <a:t>Not only can we insert a column between A and B and </a:t>
            </a:r>
            <a:r>
              <a:rPr lang="en-US" b="1" i="1">
                <a:latin typeface="Georgia"/>
                <a:ea typeface="Georgia"/>
                <a:cs typeface="Georgia"/>
                <a:sym typeface="Georgia"/>
              </a:rPr>
              <a:t>not</a:t>
            </a:r>
            <a:r>
              <a:rPr lang="en-US">
                <a:latin typeface="Georgia"/>
                <a:ea typeface="Georgia"/>
                <a:cs typeface="Georgia"/>
                <a:sym typeface="Georgia"/>
              </a:rPr>
              <a:t> break our lookup_table (try it)</a:t>
            </a:r>
            <a:endParaRPr>
              <a:latin typeface="Georgia"/>
              <a:ea typeface="Georgia"/>
              <a:cs typeface="Georgia"/>
              <a:sym typeface="Georgia"/>
            </a:endParaRPr>
          </a:p>
          <a:p>
            <a:pPr marL="457200" lvl="0" indent="-317500" rtl="0">
              <a:lnSpc>
                <a:spcPct val="115000"/>
              </a:lnSpc>
              <a:spcBef>
                <a:spcPts val="0"/>
              </a:spcBef>
              <a:spcAft>
                <a:spcPts val="0"/>
              </a:spcAft>
              <a:buSzPts val="1400"/>
              <a:buFont typeface="Georgia"/>
              <a:buChar char="●"/>
            </a:pPr>
            <a:r>
              <a:rPr lang="en-US">
                <a:latin typeface="Georgia"/>
                <a:ea typeface="Georgia"/>
                <a:cs typeface="Georgia"/>
                <a:sym typeface="Georgia"/>
              </a:rPr>
              <a:t>We also looked up a value on the </a:t>
            </a:r>
            <a:r>
              <a:rPr lang="en-US" i="1">
                <a:latin typeface="Georgia"/>
                <a:ea typeface="Georgia"/>
                <a:cs typeface="Georgia"/>
                <a:sym typeface="Georgia"/>
              </a:rPr>
              <a:t>left</a:t>
            </a:r>
            <a:r>
              <a:rPr lang="en-US">
                <a:latin typeface="Georgia"/>
                <a:ea typeface="Georgia"/>
                <a:cs typeface="Georgia"/>
                <a:sym typeface="Georgia"/>
              </a:rPr>
              <a:t> of the matched value. </a:t>
            </a:r>
            <a:endParaRPr>
              <a:latin typeface="Georgia"/>
              <a:ea typeface="Georgia"/>
              <a:cs typeface="Georgia"/>
              <a:sym typeface="Georgia"/>
            </a:endParaRPr>
          </a:p>
          <a:p>
            <a:pPr marL="457200" lvl="0" indent="-317500" rtl="0">
              <a:lnSpc>
                <a:spcPct val="115000"/>
              </a:lnSpc>
              <a:spcBef>
                <a:spcPts val="0"/>
              </a:spcBef>
              <a:spcAft>
                <a:spcPts val="0"/>
              </a:spcAft>
              <a:buSzPts val="1400"/>
              <a:buChar char="●"/>
            </a:pPr>
            <a:r>
              <a:rPr lang="en-US">
                <a:latin typeface="Georgia"/>
                <a:ea typeface="Georgia"/>
                <a:cs typeface="Georgia"/>
                <a:sym typeface="Georgia"/>
              </a:rPr>
              <a:t>That’s another thing we can’t do with </a:t>
            </a:r>
            <a:r>
              <a:rPr lang="en-US" b="1">
                <a:solidFill>
                  <a:srgbClr val="7A1743"/>
                </a:solidFill>
                <a:latin typeface="Roboto Mono"/>
                <a:ea typeface="Roboto Mono"/>
                <a:cs typeface="Roboto Mono"/>
                <a:sym typeface="Roboto Mono"/>
              </a:rPr>
              <a:t>VLOOKUP</a:t>
            </a:r>
            <a:r>
              <a:rPr lang="en-US">
                <a:latin typeface="Georgia"/>
                <a:ea typeface="Georgia"/>
                <a:cs typeface="Georgia"/>
                <a:sym typeface="Georgia"/>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Shape 130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06" name="Shape 130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43" name="Shape 1043"/>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Shape 1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2" name="Shape 131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Shape 1317"/>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8" name="Shape 131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 </a:t>
            </a:r>
            <a:endParaRPr/>
          </a:p>
          <a:p>
            <a:pPr marL="457200" marR="0" lvl="0" indent="-317500" algn="l" rtl="0">
              <a:spcBef>
                <a:spcPts val="0"/>
              </a:spcBef>
              <a:spcAft>
                <a:spcPts val="0"/>
              </a:spcAft>
              <a:buSzPts val="1400"/>
              <a:buChar char="●"/>
            </a:pPr>
            <a:r>
              <a:rPr lang="en-US"/>
              <a:t>For step 1, </a:t>
            </a:r>
            <a:r>
              <a:rPr lang="en-US">
                <a:latin typeface="Georgia"/>
                <a:ea typeface="Georgia"/>
                <a:cs typeface="Georgia"/>
                <a:sym typeface="Georgia"/>
              </a:rPr>
              <a:t>notice we’re using a “1” as the third argument of </a:t>
            </a:r>
            <a:r>
              <a:rPr lang="en-US" b="1">
                <a:latin typeface="Roboto Mono"/>
                <a:ea typeface="Roboto Mono"/>
                <a:cs typeface="Roboto Mono"/>
                <a:sym typeface="Roboto Mono"/>
              </a:rPr>
              <a:t>MATCH</a:t>
            </a:r>
            <a:r>
              <a:rPr lang="en-US">
                <a:latin typeface="Georgia"/>
                <a:ea typeface="Georgia"/>
                <a:cs typeface="Georgia"/>
                <a:sym typeface="Georgia"/>
              </a:rPr>
              <a:t>. </a:t>
            </a:r>
            <a:endParaRPr>
              <a:latin typeface="Georgia"/>
              <a:ea typeface="Georgia"/>
              <a:cs typeface="Georgia"/>
              <a:sym typeface="Georgia"/>
            </a:endParaRPr>
          </a:p>
          <a:p>
            <a:pPr marL="457200" marR="0" lvl="0" indent="-317500" algn="l" rtl="0">
              <a:spcBef>
                <a:spcPts val="0"/>
              </a:spcBef>
              <a:spcAft>
                <a:spcPts val="0"/>
              </a:spcAft>
              <a:buSzPts val="1400"/>
              <a:buChar char="●"/>
            </a:pPr>
            <a:r>
              <a:rPr lang="en-US">
                <a:latin typeface="Georgia"/>
                <a:ea typeface="Georgia"/>
                <a:cs typeface="Georgia"/>
                <a:sym typeface="Georgia"/>
              </a:rPr>
              <a:t>This is the </a:t>
            </a:r>
            <a:r>
              <a:rPr lang="en-US" b="1">
                <a:latin typeface="Georgia"/>
                <a:ea typeface="Georgia"/>
                <a:cs typeface="Georgia"/>
                <a:sym typeface="Georgia"/>
              </a:rPr>
              <a:t>inexact</a:t>
            </a:r>
            <a:r>
              <a:rPr lang="en-US">
                <a:latin typeface="Georgia"/>
                <a:ea typeface="Georgia"/>
                <a:cs typeface="Georgia"/>
                <a:sym typeface="Georgia"/>
              </a:rPr>
              <a:t> match that is equivalent to the </a:t>
            </a:r>
            <a:r>
              <a:rPr lang="en-US">
                <a:latin typeface="Roboto Mono"/>
                <a:ea typeface="Roboto Mono"/>
                <a:cs typeface="Roboto Mono"/>
                <a:sym typeface="Roboto Mono"/>
              </a:rPr>
              <a:t>TRUE</a:t>
            </a:r>
            <a:r>
              <a:rPr lang="en-US">
                <a:latin typeface="Georgia"/>
                <a:ea typeface="Georgia"/>
                <a:cs typeface="Georgia"/>
                <a:sym typeface="Georgia"/>
              </a:rPr>
              <a:t> fourth argument of </a:t>
            </a:r>
            <a:r>
              <a:rPr lang="en-US" b="1">
                <a:latin typeface="Roboto Mono"/>
                <a:ea typeface="Roboto Mono"/>
                <a:cs typeface="Roboto Mono"/>
                <a:sym typeface="Roboto Mono"/>
              </a:rPr>
              <a:t>VLOOKUP</a:t>
            </a:r>
            <a:r>
              <a:rPr lang="en-US">
                <a:latin typeface="Georgia"/>
                <a:ea typeface="Georgia"/>
                <a:cs typeface="Georgia"/>
                <a:sym typeface="Georgia"/>
              </a:rPr>
              <a:t> we earlier used for the density classification.</a:t>
            </a: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Shape 132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24" name="Shape 1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Shape 13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0" name="Shape 1330"/>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Shape 134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42" name="Shape 1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Shape 13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48" name="Shape 134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30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Shape 1353"/>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54" name="Shape 1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Shape 136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63" name="Shape 1363"/>
          <p:cNvSpPr>
            <a:spLocks noGrp="1" noRot="1" noChangeAspect="1"/>
          </p:cNvSpPr>
          <p:nvPr>
            <p:ph type="sldImg" idx="2"/>
          </p:nvPr>
        </p:nvSpPr>
        <p:spPr>
          <a:xfrm>
            <a:off x="375699" y="685800"/>
            <a:ext cx="61065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Shape 13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9" name="Shape 136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Shape 137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76" name="Shape 1376"/>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49" name="Shape 1049"/>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Shape 13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91" name="Shape 1391"/>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Shape 105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56" name="Shape 1056"/>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Shape 1062"/>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a:t>OPTIONAL: The following video contains a short ~2:30min video demonstrating some common Excel power shortcuts. https://www.youtube.com/watch?v=-wZjkihOvSg</a:t>
            </a:r>
            <a:endParaRPr b="1"/>
          </a:p>
        </p:txBody>
      </p:sp>
      <p:sp>
        <p:nvSpPr>
          <p:cNvPr id="1063" name="Shape 10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Shape 1069"/>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70" name="Shape 107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5" name="Shape 15"/>
          <p:cNvSpPr txBox="1">
            <a:spLocks noGrp="1"/>
          </p:cNvSpPr>
          <p:nvPr>
            <p:ph type="body" idx="1"/>
          </p:nvPr>
        </p:nvSpPr>
        <p:spPr>
          <a:xfrm>
            <a:off x="632056"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58" name="Shape 58"/>
          <p:cNvCxnSpPr/>
          <p:nvPr/>
        </p:nvCxnSpPr>
        <p:spPr>
          <a:xfrm>
            <a:off x="635000" y="635000"/>
            <a:ext cx="11734800" cy="11"/>
          </a:xfrm>
          <a:prstGeom prst="straightConnector1">
            <a:avLst/>
          </a:prstGeom>
          <a:noFill/>
          <a:ln>
            <a:noFill/>
          </a:ln>
        </p:spPr>
      </p:cxnSp>
      <p:cxnSp>
        <p:nvCxnSpPr>
          <p:cNvPr id="59" name="Shape 59"/>
          <p:cNvCxnSpPr/>
          <p:nvPr/>
        </p:nvCxnSpPr>
        <p:spPr>
          <a:xfrm>
            <a:off x="635000" y="1219200"/>
            <a:ext cx="11734800" cy="11"/>
          </a:xfrm>
          <a:prstGeom prst="straightConnector1">
            <a:avLst/>
          </a:prstGeom>
          <a:noFill/>
          <a:ln>
            <a:noFill/>
          </a:ln>
        </p:spPr>
      </p:cxnSp>
      <p:sp>
        <p:nvSpPr>
          <p:cNvPr id="60" name="Shape 60"/>
          <p:cNvSpPr txBox="1">
            <a:spLocks noGrp="1"/>
          </p:cNvSpPr>
          <p:nvPr>
            <p:ph type="body" idx="1"/>
          </p:nvPr>
        </p:nvSpPr>
        <p:spPr>
          <a:xfrm>
            <a:off x="3606800" y="1803400"/>
            <a:ext cx="5829299" cy="32892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951"/>
        <p:cNvGrpSpPr/>
        <p:nvPr/>
      </p:nvGrpSpPr>
      <p:grpSpPr>
        <a:xfrm>
          <a:off x="0" y="0"/>
          <a:ext cx="0" cy="0"/>
          <a:chOff x="0" y="0"/>
          <a:chExt cx="0" cy="0"/>
        </a:xfrm>
      </p:grpSpPr>
      <p:pic>
        <p:nvPicPr>
          <p:cNvPr id="952" name="Shape 952"/>
          <p:cNvPicPr preferRelativeResize="0"/>
          <p:nvPr/>
        </p:nvPicPr>
        <p:blipFill rotWithShape="1">
          <a:blip r:embed="rId2">
            <a:alphaModFix/>
          </a:blip>
          <a:srcRect/>
          <a:stretch/>
        </p:blipFill>
        <p:spPr>
          <a:xfrm>
            <a:off x="2794792" y="1556145"/>
            <a:ext cx="7269083" cy="5101346"/>
          </a:xfrm>
          <a:prstGeom prst="rect">
            <a:avLst/>
          </a:prstGeom>
          <a:noFill/>
          <a:ln>
            <a:noFill/>
          </a:ln>
        </p:spPr>
      </p:pic>
      <p:cxnSp>
        <p:nvCxnSpPr>
          <p:cNvPr id="953" name="Shape 953"/>
          <p:cNvCxnSpPr/>
          <p:nvPr/>
        </p:nvCxnSpPr>
        <p:spPr>
          <a:xfrm>
            <a:off x="635000" y="635000"/>
            <a:ext cx="11734500" cy="0"/>
          </a:xfrm>
          <a:prstGeom prst="straightConnector1">
            <a:avLst/>
          </a:prstGeom>
          <a:noFill/>
          <a:ln>
            <a:noFill/>
          </a:ln>
        </p:spPr>
      </p:cxnSp>
      <p:cxnSp>
        <p:nvCxnSpPr>
          <p:cNvPr id="954" name="Shape 954"/>
          <p:cNvCxnSpPr/>
          <p:nvPr/>
        </p:nvCxnSpPr>
        <p:spPr>
          <a:xfrm>
            <a:off x="635000" y="1219200"/>
            <a:ext cx="11734500" cy="0"/>
          </a:xfrm>
          <a:prstGeom prst="straightConnector1">
            <a:avLst/>
          </a:prstGeom>
          <a:noFill/>
          <a:ln>
            <a:noFill/>
          </a:ln>
        </p:spPr>
      </p:cxnSp>
      <p:sp>
        <p:nvSpPr>
          <p:cNvPr id="955" name="Shape 955"/>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6" name="Shape 956"/>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957"/>
        <p:cNvGrpSpPr/>
        <p:nvPr/>
      </p:nvGrpSpPr>
      <p:grpSpPr>
        <a:xfrm>
          <a:off x="0" y="0"/>
          <a:ext cx="0" cy="0"/>
          <a:chOff x="0" y="0"/>
          <a:chExt cx="0" cy="0"/>
        </a:xfrm>
      </p:grpSpPr>
      <p:pic>
        <p:nvPicPr>
          <p:cNvPr id="958" name="Shape 958"/>
          <p:cNvPicPr preferRelativeResize="0"/>
          <p:nvPr/>
        </p:nvPicPr>
        <p:blipFill rotWithShape="1">
          <a:blip r:embed="rId2">
            <a:alphaModFix/>
          </a:blip>
          <a:srcRect/>
          <a:stretch/>
        </p:blipFill>
        <p:spPr>
          <a:xfrm>
            <a:off x="3136900" y="1511300"/>
            <a:ext cx="6798815" cy="5297838"/>
          </a:xfrm>
          <a:prstGeom prst="rect">
            <a:avLst/>
          </a:prstGeom>
          <a:noFill/>
          <a:ln>
            <a:noFill/>
          </a:ln>
        </p:spPr>
      </p:pic>
      <p:cxnSp>
        <p:nvCxnSpPr>
          <p:cNvPr id="959" name="Shape 959"/>
          <p:cNvCxnSpPr/>
          <p:nvPr/>
        </p:nvCxnSpPr>
        <p:spPr>
          <a:xfrm>
            <a:off x="635000" y="635000"/>
            <a:ext cx="11734500" cy="0"/>
          </a:xfrm>
          <a:prstGeom prst="straightConnector1">
            <a:avLst/>
          </a:prstGeom>
          <a:noFill/>
          <a:ln>
            <a:noFill/>
          </a:ln>
        </p:spPr>
      </p:cxnSp>
      <p:cxnSp>
        <p:nvCxnSpPr>
          <p:cNvPr id="960" name="Shape 960"/>
          <p:cNvCxnSpPr/>
          <p:nvPr/>
        </p:nvCxnSpPr>
        <p:spPr>
          <a:xfrm>
            <a:off x="635000" y="1219200"/>
            <a:ext cx="11734500" cy="0"/>
          </a:xfrm>
          <a:prstGeom prst="straightConnector1">
            <a:avLst/>
          </a:prstGeom>
          <a:noFill/>
          <a:ln>
            <a:noFill/>
          </a:ln>
        </p:spPr>
      </p:cxnSp>
      <p:sp>
        <p:nvSpPr>
          <p:cNvPr id="961" name="Shape 961"/>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62" name="Shape 962"/>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963"/>
        <p:cNvGrpSpPr/>
        <p:nvPr/>
      </p:nvGrpSpPr>
      <p:grpSpPr>
        <a:xfrm>
          <a:off x="0" y="0"/>
          <a:ext cx="0" cy="0"/>
          <a:chOff x="0" y="0"/>
          <a:chExt cx="0" cy="0"/>
        </a:xfrm>
      </p:grpSpPr>
      <p:pic>
        <p:nvPicPr>
          <p:cNvPr id="964" name="Shape 964"/>
          <p:cNvPicPr preferRelativeResize="0"/>
          <p:nvPr/>
        </p:nvPicPr>
        <p:blipFill rotWithShape="1">
          <a:blip r:embed="rId2">
            <a:alphaModFix/>
          </a:blip>
          <a:srcRect/>
          <a:stretch/>
        </p:blipFill>
        <p:spPr>
          <a:xfrm>
            <a:off x="1016000" y="1313655"/>
            <a:ext cx="4016404" cy="6008927"/>
          </a:xfrm>
          <a:prstGeom prst="rect">
            <a:avLst/>
          </a:prstGeom>
          <a:noFill/>
          <a:ln>
            <a:noFill/>
          </a:ln>
        </p:spPr>
      </p:pic>
      <p:pic>
        <p:nvPicPr>
          <p:cNvPr id="965" name="Shape 965"/>
          <p:cNvPicPr preferRelativeResize="0"/>
          <p:nvPr/>
        </p:nvPicPr>
        <p:blipFill rotWithShape="1">
          <a:blip r:embed="rId3">
            <a:alphaModFix/>
          </a:blip>
          <a:srcRect/>
          <a:stretch/>
        </p:blipFill>
        <p:spPr>
          <a:xfrm>
            <a:off x="4673600" y="1371600"/>
            <a:ext cx="3670602" cy="5448703"/>
          </a:xfrm>
          <a:prstGeom prst="rect">
            <a:avLst/>
          </a:prstGeom>
          <a:noFill/>
          <a:ln>
            <a:noFill/>
          </a:ln>
        </p:spPr>
      </p:pic>
      <p:pic>
        <p:nvPicPr>
          <p:cNvPr id="966" name="Shape 966"/>
          <p:cNvPicPr preferRelativeResize="0"/>
          <p:nvPr/>
        </p:nvPicPr>
        <p:blipFill rotWithShape="1">
          <a:blip r:embed="rId4">
            <a:alphaModFix/>
          </a:blip>
          <a:srcRect/>
          <a:stretch/>
        </p:blipFill>
        <p:spPr>
          <a:xfrm>
            <a:off x="8509000" y="1358900"/>
            <a:ext cx="2962056" cy="5431067"/>
          </a:xfrm>
          <a:prstGeom prst="rect">
            <a:avLst/>
          </a:prstGeom>
          <a:noFill/>
          <a:ln>
            <a:noFill/>
          </a:ln>
        </p:spPr>
      </p:pic>
      <p:cxnSp>
        <p:nvCxnSpPr>
          <p:cNvPr id="967" name="Shape 967"/>
          <p:cNvCxnSpPr/>
          <p:nvPr/>
        </p:nvCxnSpPr>
        <p:spPr>
          <a:xfrm>
            <a:off x="635000" y="635000"/>
            <a:ext cx="11734500" cy="0"/>
          </a:xfrm>
          <a:prstGeom prst="straightConnector1">
            <a:avLst/>
          </a:prstGeom>
          <a:noFill/>
          <a:ln>
            <a:noFill/>
          </a:ln>
        </p:spPr>
      </p:cxnSp>
      <p:cxnSp>
        <p:nvCxnSpPr>
          <p:cNvPr id="968" name="Shape 968"/>
          <p:cNvCxnSpPr/>
          <p:nvPr/>
        </p:nvCxnSpPr>
        <p:spPr>
          <a:xfrm>
            <a:off x="635000" y="1219200"/>
            <a:ext cx="11734500" cy="0"/>
          </a:xfrm>
          <a:prstGeom prst="straightConnector1">
            <a:avLst/>
          </a:prstGeom>
          <a:noFill/>
          <a:ln>
            <a:noFill/>
          </a:ln>
        </p:spPr>
      </p:cxnSp>
      <p:sp>
        <p:nvSpPr>
          <p:cNvPr id="969" name="Shape 969"/>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970" name="Shape 970"/>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971" name="Shape 971"/>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2" name="Shape 972"/>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973"/>
        <p:cNvGrpSpPr/>
        <p:nvPr/>
      </p:nvGrpSpPr>
      <p:grpSpPr>
        <a:xfrm>
          <a:off x="0" y="0"/>
          <a:ext cx="0" cy="0"/>
          <a:chOff x="0" y="0"/>
          <a:chExt cx="0" cy="0"/>
        </a:xfrm>
      </p:grpSpPr>
      <p:cxnSp>
        <p:nvCxnSpPr>
          <p:cNvPr id="974" name="Shape 974"/>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75" name="Shape 975"/>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976" name="Shape 976"/>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977" name="Shape 977"/>
          <p:cNvSpPr txBox="1">
            <a:spLocks noGrp="1"/>
          </p:cNvSpPr>
          <p:nvPr>
            <p:ph type="sldNum" idx="12"/>
          </p:nvPr>
        </p:nvSpPr>
        <p:spPr>
          <a:xfrm>
            <a:off x="12030450" y="739139"/>
            <a:ext cx="345900" cy="4269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176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978"/>
        <p:cNvGrpSpPr/>
        <p:nvPr/>
      </p:nvGrpSpPr>
      <p:grpSpPr>
        <a:xfrm>
          <a:off x="0" y="0"/>
          <a:ext cx="0" cy="0"/>
          <a:chOff x="0" y="0"/>
          <a:chExt cx="0" cy="0"/>
        </a:xfrm>
      </p:grpSpPr>
      <p:cxnSp>
        <p:nvCxnSpPr>
          <p:cNvPr id="979" name="Shape 979"/>
          <p:cNvCxnSpPr/>
          <p:nvPr/>
        </p:nvCxnSpPr>
        <p:spPr>
          <a:xfrm>
            <a:off x="635000" y="635000"/>
            <a:ext cx="11734500" cy="0"/>
          </a:xfrm>
          <a:prstGeom prst="straightConnector1">
            <a:avLst/>
          </a:prstGeom>
          <a:noFill/>
          <a:ln>
            <a:noFill/>
          </a:ln>
        </p:spPr>
      </p:cxnSp>
      <p:cxnSp>
        <p:nvCxnSpPr>
          <p:cNvPr id="980" name="Shape 980"/>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981"/>
        <p:cNvGrpSpPr/>
        <p:nvPr/>
      </p:nvGrpSpPr>
      <p:grpSpPr>
        <a:xfrm>
          <a:off x="0" y="0"/>
          <a:ext cx="0" cy="0"/>
          <a:chOff x="0" y="0"/>
          <a:chExt cx="0" cy="0"/>
        </a:xfrm>
      </p:grpSpPr>
      <p:cxnSp>
        <p:nvCxnSpPr>
          <p:cNvPr id="982" name="Shape 982"/>
          <p:cNvCxnSpPr/>
          <p:nvPr/>
        </p:nvCxnSpPr>
        <p:spPr>
          <a:xfrm>
            <a:off x="635000" y="635000"/>
            <a:ext cx="11734500" cy="0"/>
          </a:xfrm>
          <a:prstGeom prst="straightConnector1">
            <a:avLst/>
          </a:prstGeom>
          <a:noFill/>
          <a:ln>
            <a:noFill/>
          </a:ln>
        </p:spPr>
      </p:cxnSp>
      <p:cxnSp>
        <p:nvCxnSpPr>
          <p:cNvPr id="983" name="Shape 983"/>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984"/>
        <p:cNvGrpSpPr/>
        <p:nvPr/>
      </p:nvGrpSpPr>
      <p:grpSpPr>
        <a:xfrm>
          <a:off x="0" y="0"/>
          <a:ext cx="0" cy="0"/>
          <a:chOff x="0" y="0"/>
          <a:chExt cx="0" cy="0"/>
        </a:xfrm>
      </p:grpSpPr>
      <p:cxnSp>
        <p:nvCxnSpPr>
          <p:cNvPr id="985" name="Shape 985"/>
          <p:cNvCxnSpPr/>
          <p:nvPr/>
        </p:nvCxnSpPr>
        <p:spPr>
          <a:xfrm>
            <a:off x="635000" y="635000"/>
            <a:ext cx="11734500" cy="0"/>
          </a:xfrm>
          <a:prstGeom prst="straightConnector1">
            <a:avLst/>
          </a:prstGeom>
          <a:noFill/>
          <a:ln>
            <a:noFill/>
          </a:ln>
        </p:spPr>
      </p:cxnSp>
      <p:cxnSp>
        <p:nvCxnSpPr>
          <p:cNvPr id="986" name="Shape 986"/>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987"/>
        <p:cNvGrpSpPr/>
        <p:nvPr/>
      </p:nvGrpSpPr>
      <p:grpSpPr>
        <a:xfrm>
          <a:off x="0" y="0"/>
          <a:ext cx="0" cy="0"/>
          <a:chOff x="0" y="0"/>
          <a:chExt cx="0" cy="0"/>
        </a:xfrm>
      </p:grpSpPr>
      <p:cxnSp>
        <p:nvCxnSpPr>
          <p:cNvPr id="988" name="Shape 988"/>
          <p:cNvCxnSpPr/>
          <p:nvPr/>
        </p:nvCxnSpPr>
        <p:spPr>
          <a:xfrm>
            <a:off x="635000" y="635000"/>
            <a:ext cx="11734500" cy="0"/>
          </a:xfrm>
          <a:prstGeom prst="straightConnector1">
            <a:avLst/>
          </a:prstGeom>
          <a:noFill/>
          <a:ln>
            <a:noFill/>
          </a:ln>
        </p:spPr>
      </p:cxnSp>
      <p:cxnSp>
        <p:nvCxnSpPr>
          <p:cNvPr id="989" name="Shape 989"/>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990"/>
        <p:cNvGrpSpPr/>
        <p:nvPr/>
      </p:nvGrpSpPr>
      <p:grpSpPr>
        <a:xfrm>
          <a:off x="0" y="0"/>
          <a:ext cx="0" cy="0"/>
          <a:chOff x="0" y="0"/>
          <a:chExt cx="0" cy="0"/>
        </a:xfrm>
      </p:grpSpPr>
      <p:cxnSp>
        <p:nvCxnSpPr>
          <p:cNvPr id="991" name="Shape 991"/>
          <p:cNvCxnSpPr/>
          <p:nvPr/>
        </p:nvCxnSpPr>
        <p:spPr>
          <a:xfrm>
            <a:off x="635000" y="635000"/>
            <a:ext cx="11734500" cy="0"/>
          </a:xfrm>
          <a:prstGeom prst="straightConnector1">
            <a:avLst/>
          </a:prstGeom>
          <a:noFill/>
          <a:ln>
            <a:noFill/>
          </a:ln>
        </p:spPr>
      </p:cxnSp>
      <p:cxnSp>
        <p:nvCxnSpPr>
          <p:cNvPr id="992" name="Shape 992"/>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993"/>
        <p:cNvGrpSpPr/>
        <p:nvPr/>
      </p:nvGrpSpPr>
      <p:grpSpPr>
        <a:xfrm>
          <a:off x="0" y="0"/>
          <a:ext cx="0" cy="0"/>
          <a:chOff x="0" y="0"/>
          <a:chExt cx="0" cy="0"/>
        </a:xfrm>
      </p:grpSpPr>
      <p:cxnSp>
        <p:nvCxnSpPr>
          <p:cNvPr id="994" name="Shape 994"/>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995" name="Shape 995"/>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
        <p:nvSpPr>
          <p:cNvPr id="996" name="Shape 996"/>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997" name="Shape 997"/>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63" name="Shape 63"/>
          <p:cNvCxnSpPr/>
          <p:nvPr/>
        </p:nvCxnSpPr>
        <p:spPr>
          <a:xfrm>
            <a:off x="635000" y="635000"/>
            <a:ext cx="11734800" cy="11"/>
          </a:xfrm>
          <a:prstGeom prst="straightConnector1">
            <a:avLst/>
          </a:prstGeom>
          <a:noFill/>
          <a:ln>
            <a:noFill/>
          </a:ln>
        </p:spPr>
      </p:cxnSp>
      <p:cxnSp>
        <p:nvCxnSpPr>
          <p:cNvPr id="64" name="Shape 64"/>
          <p:cNvCxnSpPr/>
          <p:nvPr/>
        </p:nvCxnSpPr>
        <p:spPr>
          <a:xfrm>
            <a:off x="635000" y="1219200"/>
            <a:ext cx="11734800" cy="11"/>
          </a:xfrm>
          <a:prstGeom prst="straightConnector1">
            <a:avLst/>
          </a:prstGeom>
          <a:noFill/>
          <a:ln>
            <a:noFill/>
          </a:ln>
        </p:spPr>
      </p:cxnSp>
      <p:sp>
        <p:nvSpPr>
          <p:cNvPr id="65" name="Shape 65"/>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998"/>
        <p:cNvGrpSpPr/>
        <p:nvPr/>
      </p:nvGrpSpPr>
      <p:grpSpPr>
        <a:xfrm>
          <a:off x="0" y="0"/>
          <a:ext cx="0" cy="0"/>
          <a:chOff x="0" y="0"/>
          <a:chExt cx="0" cy="0"/>
        </a:xfrm>
      </p:grpSpPr>
      <p:sp>
        <p:nvSpPr>
          <p:cNvPr id="999" name="Shape 999"/>
          <p:cNvSpPr/>
          <p:nvPr/>
        </p:nvSpPr>
        <p:spPr>
          <a:xfrm>
            <a:off x="591787" y="503055"/>
            <a:ext cx="861300" cy="169200"/>
          </a:xfrm>
          <a:prstGeom prst="rect">
            <a:avLst/>
          </a:prstGeom>
          <a:solidFill>
            <a:srgbClr val="000000"/>
          </a:solidFill>
          <a:ln>
            <a:noFill/>
          </a:ln>
        </p:spPr>
        <p:txBody>
          <a:bodyPr spcFirstLastPara="1" wrap="square" lIns="64875" tIns="45700" rIns="64875" bIns="45700" anchor="ctr" anchorCtr="0">
            <a:noAutofit/>
          </a:bodyPr>
          <a:lstStyle/>
          <a:p>
            <a:pPr marL="0" marR="0" lvl="0" indent="0" algn="l" rtl="0">
              <a:lnSpc>
                <a:spcPct val="100000"/>
              </a:lnSpc>
              <a:spcBef>
                <a:spcPts val="0"/>
              </a:spcBef>
              <a:spcAft>
                <a:spcPts val="0"/>
              </a:spcAft>
              <a:buClr>
                <a:srgbClr val="FFFFFF"/>
              </a:buClr>
              <a:buFont typeface="Arial"/>
              <a:buNone/>
            </a:pPr>
            <a:endParaRPr sz="2000" b="0" i="0" u="none" strike="noStrike" cap="none">
              <a:solidFill>
                <a:srgbClr val="000000"/>
              </a:solidFill>
              <a:latin typeface="Arial"/>
              <a:ea typeface="Arial"/>
              <a:cs typeface="Arial"/>
              <a:sym typeface="Arial"/>
            </a:endParaRPr>
          </a:p>
        </p:txBody>
      </p:sp>
      <p:sp>
        <p:nvSpPr>
          <p:cNvPr id="1000" name="Shape 1000"/>
          <p:cNvSpPr/>
          <p:nvPr/>
        </p:nvSpPr>
        <p:spPr>
          <a:xfrm>
            <a:off x="387556" y="6686115"/>
            <a:ext cx="11957400" cy="6117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PRODUCT</a:t>
            </a:r>
            <a:endParaRPr sz="1400"/>
          </a:p>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GENERAL ASSEMBLY	</a:t>
            </a:r>
            <a:endParaRPr sz="1400"/>
          </a:p>
        </p:txBody>
      </p:sp>
      <p:cxnSp>
        <p:nvCxnSpPr>
          <p:cNvPr id="1001" name="Shape 1001"/>
          <p:cNvCxnSpPr/>
          <p:nvPr/>
        </p:nvCxnSpPr>
        <p:spPr>
          <a:xfrm>
            <a:off x="523663" y="6725094"/>
            <a:ext cx="11821200" cy="0"/>
          </a:xfrm>
          <a:prstGeom prst="straightConnector1">
            <a:avLst/>
          </a:prstGeom>
          <a:noFill/>
          <a:ln w="9525" cap="flat" cmpd="sng">
            <a:solidFill>
              <a:srgbClr val="000000"/>
            </a:solidFill>
            <a:prstDash val="solid"/>
            <a:round/>
            <a:headEnd type="none" w="sm" len="sm"/>
            <a:tailEnd type="none" w="sm" len="sm"/>
          </a:ln>
        </p:spPr>
      </p:cxnSp>
      <p:pic>
        <p:nvPicPr>
          <p:cNvPr id="1002" name="Shape 1002"/>
          <p:cNvPicPr preferRelativeResize="0"/>
          <p:nvPr/>
        </p:nvPicPr>
        <p:blipFill rotWithShape="1">
          <a:blip r:embed="rId2">
            <a:alphaModFix/>
          </a:blip>
          <a:srcRect/>
          <a:stretch/>
        </p:blipFill>
        <p:spPr>
          <a:xfrm>
            <a:off x="12045155" y="6805621"/>
            <a:ext cx="298152" cy="297633"/>
          </a:xfrm>
          <a:prstGeom prst="rect">
            <a:avLst/>
          </a:prstGeom>
          <a:noFill/>
          <a:ln>
            <a:noFill/>
          </a:ln>
        </p:spPr>
      </p:pic>
      <p:sp>
        <p:nvSpPr>
          <p:cNvPr id="1003" name="Shape 1003"/>
          <p:cNvSpPr txBox="1">
            <a:spLocks noGrp="1"/>
          </p:cNvSpPr>
          <p:nvPr>
            <p:ph type="title"/>
          </p:nvPr>
        </p:nvSpPr>
        <p:spPr>
          <a:xfrm>
            <a:off x="455502" y="734827"/>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26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004" name="Shape 1004"/>
          <p:cNvSpPr txBox="1">
            <a:spLocks noGrp="1"/>
          </p:cNvSpPr>
          <p:nvPr>
            <p:ph type="body" idx="1"/>
          </p:nvPr>
        </p:nvSpPr>
        <p:spPr>
          <a:xfrm>
            <a:off x="290365" y="1333433"/>
            <a:ext cx="12076500" cy="5391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0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2pPr>
            <a:lvl3pPr marL="1371600" marR="0" lvl="2"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3pPr>
            <a:lvl4pPr marL="1828800" marR="0" lvl="3"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000"/>
              </a:spcBef>
              <a:spcAft>
                <a:spcPts val="0"/>
              </a:spcAft>
              <a:buClr>
                <a:srgbClr val="000000"/>
              </a:buClr>
              <a:buSzPts val="1400"/>
              <a:buFont typeface="Merriweather Sans"/>
              <a:buNone/>
              <a:defRPr sz="28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5" name="Shape 1005"/>
          <p:cNvSpPr txBox="1">
            <a:spLocks noGrp="1"/>
          </p:cNvSpPr>
          <p:nvPr>
            <p:ph type="sldNum" idx="12"/>
          </p:nvPr>
        </p:nvSpPr>
        <p:spPr>
          <a:xfrm>
            <a:off x="0" y="0"/>
            <a:ext cx="3000000" cy="29997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66"/>
        <p:cNvGrpSpPr/>
        <p:nvPr/>
      </p:nvGrpSpPr>
      <p:grpSpPr>
        <a:xfrm>
          <a:off x="0" y="0"/>
          <a:ext cx="0" cy="0"/>
          <a:chOff x="0" y="0"/>
          <a:chExt cx="0" cy="0"/>
        </a:xfrm>
      </p:grpSpPr>
      <p:pic>
        <p:nvPicPr>
          <p:cNvPr id="67" name="Shape 67"/>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68" name="Shape 68"/>
          <p:cNvCxnSpPr/>
          <p:nvPr/>
        </p:nvCxnSpPr>
        <p:spPr>
          <a:xfrm>
            <a:off x="635000" y="635000"/>
            <a:ext cx="11734800" cy="11"/>
          </a:xfrm>
          <a:prstGeom prst="straightConnector1">
            <a:avLst/>
          </a:prstGeom>
          <a:noFill/>
          <a:ln>
            <a:noFill/>
          </a:ln>
        </p:spPr>
      </p:cxnSp>
      <p:cxnSp>
        <p:nvCxnSpPr>
          <p:cNvPr id="69" name="Shape 69"/>
          <p:cNvCxnSpPr/>
          <p:nvPr/>
        </p:nvCxnSpPr>
        <p:spPr>
          <a:xfrm>
            <a:off x="635000" y="1219200"/>
            <a:ext cx="11734800" cy="11"/>
          </a:xfrm>
          <a:prstGeom prst="straightConnector1">
            <a:avLst/>
          </a:prstGeom>
          <a:noFill/>
          <a:ln>
            <a:noFill/>
          </a:ln>
        </p:spPr>
      </p:cxnSp>
      <p:sp>
        <p:nvSpPr>
          <p:cNvPr id="70" name="Shape 70"/>
          <p:cNvSpPr txBox="1">
            <a:spLocks noGrp="1"/>
          </p:cNvSpPr>
          <p:nvPr>
            <p:ph type="body" idx="1"/>
          </p:nvPr>
        </p:nvSpPr>
        <p:spPr>
          <a:xfrm>
            <a:off x="3822700" y="2095500"/>
            <a:ext cx="5435599"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1"/>
        <p:cNvGrpSpPr/>
        <p:nvPr/>
      </p:nvGrpSpPr>
      <p:grpSpPr>
        <a:xfrm>
          <a:off x="0" y="0"/>
          <a:ext cx="0" cy="0"/>
          <a:chOff x="0" y="0"/>
          <a:chExt cx="0" cy="0"/>
        </a:xfrm>
      </p:grpSpPr>
      <p:pic>
        <p:nvPicPr>
          <p:cNvPr id="72" name="Shape 72"/>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73" name="Shape 73"/>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74" name="Shape 74"/>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75" name="Shape 75"/>
          <p:cNvCxnSpPr/>
          <p:nvPr/>
        </p:nvCxnSpPr>
        <p:spPr>
          <a:xfrm>
            <a:off x="635000" y="635000"/>
            <a:ext cx="11734800" cy="11"/>
          </a:xfrm>
          <a:prstGeom prst="straightConnector1">
            <a:avLst/>
          </a:prstGeom>
          <a:noFill/>
          <a:ln>
            <a:noFill/>
          </a:ln>
        </p:spPr>
      </p:cxnSp>
      <p:cxnSp>
        <p:nvCxnSpPr>
          <p:cNvPr id="76" name="Shape 76"/>
          <p:cNvCxnSpPr/>
          <p:nvPr/>
        </p:nvCxnSpPr>
        <p:spPr>
          <a:xfrm>
            <a:off x="635000" y="1219200"/>
            <a:ext cx="11734800" cy="11"/>
          </a:xfrm>
          <a:prstGeom prst="straightConnector1">
            <a:avLst/>
          </a:prstGeom>
          <a:noFill/>
          <a:ln>
            <a:noFill/>
          </a:ln>
        </p:spPr>
      </p:cxnSp>
      <p:sp>
        <p:nvSpPr>
          <p:cNvPr id="77" name="Shape 77"/>
          <p:cNvSpPr/>
          <p:nvPr/>
        </p:nvSpPr>
        <p:spPr>
          <a:xfrm>
            <a:off x="56515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78" name="Shape 78"/>
          <p:cNvSpPr/>
          <p:nvPr/>
        </p:nvSpPr>
        <p:spPr>
          <a:xfrm>
            <a:off x="91821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79" name="Shape 79"/>
          <p:cNvSpPr txBox="1">
            <a:spLocks noGrp="1"/>
          </p:cNvSpPr>
          <p:nvPr>
            <p:ph type="body" idx="1"/>
          </p:nvPr>
        </p:nvSpPr>
        <p:spPr>
          <a:xfrm>
            <a:off x="1841500" y="1981200"/>
            <a:ext cx="2311400" cy="3962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80"/>
        <p:cNvGrpSpPr/>
        <p:nvPr/>
      </p:nvGrpSpPr>
      <p:grpSpPr>
        <a:xfrm>
          <a:off x="0" y="0"/>
          <a:ext cx="0" cy="0"/>
          <a:chOff x="0" y="0"/>
          <a:chExt cx="0" cy="0"/>
        </a:xfrm>
      </p:grpSpPr>
      <p:cxnSp>
        <p:nvCxnSpPr>
          <p:cNvPr id="81" name="Shape 81"/>
          <p:cNvCxnSpPr/>
          <p:nvPr/>
        </p:nvCxnSpPr>
        <p:spPr>
          <a:xfrm>
            <a:off x="635000" y="635000"/>
            <a:ext cx="11734800" cy="11"/>
          </a:xfrm>
          <a:prstGeom prst="straightConnector1">
            <a:avLst/>
          </a:prstGeom>
          <a:noFill/>
          <a:ln>
            <a:noFill/>
          </a:ln>
        </p:spPr>
      </p:cxnSp>
      <p:cxnSp>
        <p:nvCxnSpPr>
          <p:cNvPr id="82" name="Shape 82"/>
          <p:cNvCxnSpPr/>
          <p:nvPr/>
        </p:nvCxnSpPr>
        <p:spPr>
          <a:xfrm>
            <a:off x="635000" y="1219200"/>
            <a:ext cx="11734800" cy="11"/>
          </a:xfrm>
          <a:prstGeom prst="straightConnector1">
            <a:avLst/>
          </a:prstGeom>
          <a:noFill/>
          <a:ln>
            <a:noFill/>
          </a:ln>
        </p:spPr>
      </p:cxnSp>
      <p:sp>
        <p:nvSpPr>
          <p:cNvPr id="83" name="Shape 83"/>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86"/>
        <p:cNvGrpSpPr/>
        <p:nvPr/>
      </p:nvGrpSpPr>
      <p:grpSpPr>
        <a:xfrm>
          <a:off x="0" y="0"/>
          <a:ext cx="0" cy="0"/>
          <a:chOff x="0" y="0"/>
          <a:chExt cx="0" cy="0"/>
        </a:xfrm>
      </p:grpSpPr>
      <p:cxnSp>
        <p:nvCxnSpPr>
          <p:cNvPr id="87" name="Shape 87"/>
          <p:cNvCxnSpPr/>
          <p:nvPr/>
        </p:nvCxnSpPr>
        <p:spPr>
          <a:xfrm>
            <a:off x="635000" y="635000"/>
            <a:ext cx="11734800" cy="11"/>
          </a:xfrm>
          <a:prstGeom prst="straightConnector1">
            <a:avLst/>
          </a:prstGeom>
          <a:noFill/>
          <a:ln>
            <a:noFill/>
          </a:ln>
        </p:spPr>
      </p:cxnSp>
      <p:cxnSp>
        <p:nvCxnSpPr>
          <p:cNvPr id="88" name="Shape 88"/>
          <p:cNvCxnSpPr/>
          <p:nvPr/>
        </p:nvCxnSpPr>
        <p:spPr>
          <a:xfrm>
            <a:off x="635000" y="1219200"/>
            <a:ext cx="11734800" cy="11"/>
          </a:xfrm>
          <a:prstGeom prst="straightConnector1">
            <a:avLst/>
          </a:prstGeom>
          <a:noFill/>
          <a:ln>
            <a:noFill/>
          </a:ln>
        </p:spPr>
      </p:cxnSp>
      <p:grpSp>
        <p:nvGrpSpPr>
          <p:cNvPr id="89" name="Shape 89"/>
          <p:cNvGrpSpPr/>
          <p:nvPr/>
        </p:nvGrpSpPr>
        <p:grpSpPr>
          <a:xfrm>
            <a:off x="635000" y="1828800"/>
            <a:ext cx="1270001" cy="1270001"/>
            <a:chOff x="0" y="0"/>
            <a:chExt cx="1270000" cy="1270000"/>
          </a:xfrm>
        </p:grpSpPr>
        <p:pic>
          <p:nvPicPr>
            <p:cNvPr id="90" name="Shape 90"/>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91" name="Shape 91"/>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a:p>
          </p:txBody>
        </p:sp>
      </p:grpSp>
      <p:grpSp>
        <p:nvGrpSpPr>
          <p:cNvPr id="92" name="Shape 92"/>
          <p:cNvGrpSpPr/>
          <p:nvPr/>
        </p:nvGrpSpPr>
        <p:grpSpPr>
          <a:xfrm>
            <a:off x="2159000" y="1828800"/>
            <a:ext cx="1270001" cy="1270001"/>
            <a:chOff x="0" y="0"/>
            <a:chExt cx="1270000" cy="1270000"/>
          </a:xfrm>
        </p:grpSpPr>
        <p:pic>
          <p:nvPicPr>
            <p:cNvPr id="93" name="Shape 93"/>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94" name="Shape 94"/>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95" name="Shape 95"/>
          <p:cNvGrpSpPr/>
          <p:nvPr/>
        </p:nvGrpSpPr>
        <p:grpSpPr>
          <a:xfrm>
            <a:off x="635000" y="3340100"/>
            <a:ext cx="1270001" cy="1270001"/>
            <a:chOff x="0" y="0"/>
            <a:chExt cx="1270000" cy="1270000"/>
          </a:xfrm>
        </p:grpSpPr>
        <p:pic>
          <p:nvPicPr>
            <p:cNvPr id="96" name="Shape 96"/>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97" name="Shape 97"/>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98" name="Shape 98"/>
          <p:cNvGrpSpPr/>
          <p:nvPr/>
        </p:nvGrpSpPr>
        <p:grpSpPr>
          <a:xfrm>
            <a:off x="2159000" y="3340100"/>
            <a:ext cx="1270001" cy="1270001"/>
            <a:chOff x="0" y="0"/>
            <a:chExt cx="1270000" cy="1270000"/>
          </a:xfrm>
        </p:grpSpPr>
        <p:pic>
          <p:nvPicPr>
            <p:cNvPr id="99" name="Shape 99"/>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100" name="Shape 100"/>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101" name="Shape 101"/>
          <p:cNvGrpSpPr/>
          <p:nvPr/>
        </p:nvGrpSpPr>
        <p:grpSpPr>
          <a:xfrm>
            <a:off x="635000" y="4876800"/>
            <a:ext cx="1270001" cy="1270001"/>
            <a:chOff x="0" y="0"/>
            <a:chExt cx="1270000" cy="1270000"/>
          </a:xfrm>
        </p:grpSpPr>
        <p:pic>
          <p:nvPicPr>
            <p:cNvPr id="102" name="Shape 102"/>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103" name="Shape 103"/>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104" name="Shape 104"/>
          <p:cNvGrpSpPr/>
          <p:nvPr/>
        </p:nvGrpSpPr>
        <p:grpSpPr>
          <a:xfrm>
            <a:off x="2159000" y="4876800"/>
            <a:ext cx="1270001" cy="1270001"/>
            <a:chOff x="0" y="0"/>
            <a:chExt cx="1270000" cy="1270000"/>
          </a:xfrm>
        </p:grpSpPr>
        <p:pic>
          <p:nvPicPr>
            <p:cNvPr id="105" name="Shape 105"/>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106" name="Shape 106"/>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sp>
        <p:nvSpPr>
          <p:cNvPr id="107" name="Shape 107"/>
          <p:cNvSpPr/>
          <p:nvPr/>
        </p:nvSpPr>
        <p:spPr>
          <a:xfrm>
            <a:off x="8790781" y="1828800"/>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108" name="Shape 108"/>
          <p:cNvGrpSpPr/>
          <p:nvPr/>
        </p:nvGrpSpPr>
        <p:grpSpPr>
          <a:xfrm>
            <a:off x="4051298" y="1828799"/>
            <a:ext cx="2032001" cy="2032001"/>
            <a:chOff x="0" y="0"/>
            <a:chExt cx="2032000" cy="2032000"/>
          </a:xfrm>
        </p:grpSpPr>
        <p:pic>
          <p:nvPicPr>
            <p:cNvPr id="109" name="Shape 109"/>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110" name="Shape 110"/>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a:p>
          </p:txBody>
        </p:sp>
        <p:sp>
          <p:nvSpPr>
            <p:cNvPr id="111" name="Shape 111"/>
            <p:cNvSpPr/>
            <p:nvPr/>
          </p:nvSpPr>
          <p:spPr>
            <a:xfrm>
              <a:off x="1651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12" name="Shape 112"/>
          <p:cNvGrpSpPr/>
          <p:nvPr/>
        </p:nvGrpSpPr>
        <p:grpSpPr>
          <a:xfrm>
            <a:off x="6362698" y="1828799"/>
            <a:ext cx="2032001" cy="2032001"/>
            <a:chOff x="0" y="0"/>
            <a:chExt cx="2032000" cy="2032000"/>
          </a:xfrm>
        </p:grpSpPr>
        <p:pic>
          <p:nvPicPr>
            <p:cNvPr id="113" name="Shape 113"/>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114" name="Shape 114"/>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15" name="Shape 115"/>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16" name="Shape 116"/>
          <p:cNvGrpSpPr/>
          <p:nvPr/>
        </p:nvGrpSpPr>
        <p:grpSpPr>
          <a:xfrm>
            <a:off x="4051298" y="4114798"/>
            <a:ext cx="2032001" cy="2032001"/>
            <a:chOff x="0" y="0"/>
            <a:chExt cx="2032000" cy="2032000"/>
          </a:xfrm>
        </p:grpSpPr>
        <p:pic>
          <p:nvPicPr>
            <p:cNvPr id="117" name="Shape 117"/>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18" name="Shape 118"/>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19" name="Shape 119"/>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20" name="Shape 120"/>
          <p:cNvGrpSpPr/>
          <p:nvPr/>
        </p:nvGrpSpPr>
        <p:grpSpPr>
          <a:xfrm>
            <a:off x="6362698" y="4114798"/>
            <a:ext cx="2032001" cy="2032001"/>
            <a:chOff x="0" y="0"/>
            <a:chExt cx="2032000" cy="2032000"/>
          </a:xfrm>
        </p:grpSpPr>
        <p:pic>
          <p:nvPicPr>
            <p:cNvPr id="121" name="Shape 121"/>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22" name="Shape 122"/>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23" name="Shape 123"/>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24" name="Shape 124"/>
          <p:cNvSpPr/>
          <p:nvPr/>
        </p:nvSpPr>
        <p:spPr>
          <a:xfrm>
            <a:off x="8790781" y="4114800"/>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25"/>
        <p:cNvGrpSpPr/>
        <p:nvPr/>
      </p:nvGrpSpPr>
      <p:grpSpPr>
        <a:xfrm>
          <a:off x="0" y="0"/>
          <a:ext cx="0" cy="0"/>
          <a:chOff x="0" y="0"/>
          <a:chExt cx="0" cy="0"/>
        </a:xfrm>
      </p:grpSpPr>
      <p:cxnSp>
        <p:nvCxnSpPr>
          <p:cNvPr id="126" name="Shape 126"/>
          <p:cNvCxnSpPr/>
          <p:nvPr/>
        </p:nvCxnSpPr>
        <p:spPr>
          <a:xfrm>
            <a:off x="635000" y="635000"/>
            <a:ext cx="11734800" cy="11"/>
          </a:xfrm>
          <a:prstGeom prst="straightConnector1">
            <a:avLst/>
          </a:prstGeom>
          <a:noFill/>
          <a:ln>
            <a:noFill/>
          </a:ln>
        </p:spPr>
      </p:cxnSp>
      <p:cxnSp>
        <p:nvCxnSpPr>
          <p:cNvPr id="127" name="Shape 127"/>
          <p:cNvCxnSpPr/>
          <p:nvPr/>
        </p:nvCxnSpPr>
        <p:spPr>
          <a:xfrm>
            <a:off x="635000" y="1219200"/>
            <a:ext cx="11734800" cy="11"/>
          </a:xfrm>
          <a:prstGeom prst="straightConnector1">
            <a:avLst/>
          </a:prstGeom>
          <a:noFill/>
          <a:ln>
            <a:noFill/>
          </a:ln>
        </p:spPr>
      </p:cxnSp>
      <p:grpSp>
        <p:nvGrpSpPr>
          <p:cNvPr id="128" name="Shape 128"/>
          <p:cNvGrpSpPr/>
          <p:nvPr/>
        </p:nvGrpSpPr>
        <p:grpSpPr>
          <a:xfrm>
            <a:off x="1384299" y="3130550"/>
            <a:ext cx="1270001" cy="1270001"/>
            <a:chOff x="0" y="0"/>
            <a:chExt cx="1270000" cy="1270000"/>
          </a:xfrm>
        </p:grpSpPr>
        <p:pic>
          <p:nvPicPr>
            <p:cNvPr id="129" name="Shape 129"/>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0" name="Shape 130"/>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a:p>
          </p:txBody>
        </p:sp>
      </p:grpSp>
      <p:cxnSp>
        <p:nvCxnSpPr>
          <p:cNvPr id="131" name="Shape 131"/>
          <p:cNvCxnSpPr/>
          <p:nvPr/>
        </p:nvCxnSpPr>
        <p:spPr>
          <a:xfrm rot="10800000" flipH="1">
            <a:off x="3911600" y="3243406"/>
            <a:ext cx="3735026" cy="290"/>
          </a:xfrm>
          <a:prstGeom prst="straightConnector1">
            <a:avLst/>
          </a:prstGeom>
          <a:noFill/>
          <a:ln>
            <a:noFill/>
          </a:ln>
        </p:spPr>
      </p:cxnSp>
      <p:cxnSp>
        <p:nvCxnSpPr>
          <p:cNvPr id="132" name="Shape 132"/>
          <p:cNvCxnSpPr/>
          <p:nvPr/>
        </p:nvCxnSpPr>
        <p:spPr>
          <a:xfrm rot="10800000" flipH="1">
            <a:off x="3911600" y="5381323"/>
            <a:ext cx="3735026" cy="290"/>
          </a:xfrm>
          <a:prstGeom prst="straightConnector1">
            <a:avLst/>
          </a:prstGeom>
          <a:noFill/>
          <a:ln>
            <a:noFill/>
          </a:ln>
        </p:spPr>
      </p:cxnSp>
      <p:sp>
        <p:nvSpPr>
          <p:cNvPr id="133" name="Shape 133"/>
          <p:cNvSpPr/>
          <p:nvPr/>
        </p:nvSpPr>
        <p:spPr>
          <a:xfrm>
            <a:off x="3911600" y="2989696"/>
            <a:ext cx="3733800" cy="2540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a:p>
        </p:txBody>
      </p:sp>
      <p:sp>
        <p:nvSpPr>
          <p:cNvPr id="134" name="Shape 134"/>
          <p:cNvSpPr/>
          <p:nvPr/>
        </p:nvSpPr>
        <p:spPr>
          <a:xfrm>
            <a:off x="3911600" y="5114914"/>
            <a:ext cx="3733800" cy="2540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a:p>
        </p:txBody>
      </p:sp>
      <p:cxnSp>
        <p:nvCxnSpPr>
          <p:cNvPr id="135" name="Shape 135"/>
          <p:cNvCxnSpPr/>
          <p:nvPr/>
        </p:nvCxnSpPr>
        <p:spPr>
          <a:xfrm rot="10800000" flipH="1">
            <a:off x="3911600" y="2223009"/>
            <a:ext cx="3735026" cy="290"/>
          </a:xfrm>
          <a:prstGeom prst="straightConnector1">
            <a:avLst/>
          </a:prstGeom>
          <a:noFill/>
          <a:ln>
            <a:noFill/>
          </a:ln>
        </p:spPr>
      </p:cxnSp>
      <p:sp>
        <p:nvSpPr>
          <p:cNvPr id="136" name="Shape 136"/>
          <p:cNvSpPr/>
          <p:nvPr/>
        </p:nvSpPr>
        <p:spPr>
          <a:xfrm>
            <a:off x="3911600" y="1969299"/>
            <a:ext cx="3733800" cy="2540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a:p>
        </p:txBody>
      </p:sp>
      <p:cxnSp>
        <p:nvCxnSpPr>
          <p:cNvPr id="137" name="Shape 137"/>
          <p:cNvCxnSpPr/>
          <p:nvPr/>
        </p:nvCxnSpPr>
        <p:spPr>
          <a:xfrm rot="10800000">
            <a:off x="3225800" y="1803658"/>
            <a:ext cx="0" cy="4430478"/>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38"/>
        <p:cNvGrpSpPr/>
        <p:nvPr/>
      </p:nvGrpSpPr>
      <p:grpSpPr>
        <a:xfrm>
          <a:off x="0" y="0"/>
          <a:ext cx="0" cy="0"/>
          <a:chOff x="0" y="0"/>
          <a:chExt cx="0" cy="0"/>
        </a:xfrm>
      </p:grpSpPr>
      <p:cxnSp>
        <p:nvCxnSpPr>
          <p:cNvPr id="139" name="Shape 139"/>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40" name="Shape 140"/>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41" name="Shape 141"/>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Q&amp;A</a:t>
            </a:r>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42"/>
        <p:cNvGrpSpPr/>
        <p:nvPr/>
      </p:nvGrpSpPr>
      <p:grpSpPr>
        <a:xfrm>
          <a:off x="0" y="0"/>
          <a:ext cx="0" cy="0"/>
          <a:chOff x="0" y="0"/>
          <a:chExt cx="0" cy="0"/>
        </a:xfrm>
      </p:grpSpPr>
      <p:cxnSp>
        <p:nvCxnSpPr>
          <p:cNvPr id="143" name="Shape 143"/>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44" name="Shape 144"/>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45" name="Shape 145"/>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EXIT TICKETS</a:t>
            </a:r>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6"/>
        <p:cNvGrpSpPr/>
        <p:nvPr/>
      </p:nvGrpSpPr>
      <p:grpSpPr>
        <a:xfrm>
          <a:off x="0" y="0"/>
          <a:ext cx="0" cy="0"/>
          <a:chOff x="0" y="0"/>
          <a:chExt cx="0" cy="0"/>
        </a:xfrm>
      </p:grpSpPr>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6"/>
        <p:cNvGrpSpPr/>
        <p:nvPr/>
      </p:nvGrpSpPr>
      <p:grpSpPr>
        <a:xfrm>
          <a:off x="0" y="0"/>
          <a:ext cx="0" cy="0"/>
          <a:chOff x="0" y="0"/>
          <a:chExt cx="0" cy="0"/>
        </a:xfrm>
      </p:grpSpPr>
      <p:cxnSp>
        <p:nvCxnSpPr>
          <p:cNvPr id="17" name="Shape 17"/>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8" name="Shape 18"/>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pic>
        <p:nvPicPr>
          <p:cNvPr id="19" name="Shape 19"/>
          <p:cNvPicPr preferRelativeResize="0"/>
          <p:nvPr/>
        </p:nvPicPr>
        <p:blipFill rotWithShape="1">
          <a:blip r:embed="rId2">
            <a:alphaModFix/>
          </a:blip>
          <a:srcRect/>
          <a:stretch/>
        </p:blipFill>
        <p:spPr>
          <a:xfrm>
            <a:off x="634999" y="762000"/>
            <a:ext cx="2832101" cy="304799"/>
          </a:xfrm>
          <a:prstGeom prst="rect">
            <a:avLst/>
          </a:prstGeom>
          <a:noFill/>
          <a:ln>
            <a:noFill/>
          </a:ln>
        </p:spPr>
      </p:pic>
      <p:pic>
        <p:nvPicPr>
          <p:cNvPr id="20" name="Shape 20"/>
          <p:cNvPicPr preferRelativeResize="0"/>
          <p:nvPr/>
        </p:nvPicPr>
        <p:blipFill rotWithShape="1">
          <a:blip r:embed="rId2">
            <a:alphaModFix/>
          </a:blip>
          <a:srcRect r="88029" b="-21439"/>
          <a:stretch/>
        </p:blipFill>
        <p:spPr>
          <a:xfrm>
            <a:off x="12048370" y="6824284"/>
            <a:ext cx="339035" cy="370145"/>
          </a:xfrm>
          <a:prstGeom prst="rect">
            <a:avLst/>
          </a:prstGeom>
          <a:noFill/>
          <a:ln>
            <a:noFill/>
          </a:ln>
        </p:spPr>
      </p:pic>
      <p:sp>
        <p:nvSpPr>
          <p:cNvPr id="21" name="Shape 21"/>
          <p:cNvSpPr txBox="1"/>
          <p:nvPr/>
        </p:nvSpPr>
        <p:spPr>
          <a:xfrm>
            <a:off x="387556" y="6751027"/>
            <a:ext cx="11957333" cy="413537"/>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36" b="1" i="0" u="none" strike="noStrike" cap="none">
                <a:solidFill>
                  <a:schemeClr val="lt1"/>
                </a:solidFill>
                <a:latin typeface="Helvetica Neue"/>
                <a:ea typeface="Helvetica Neue"/>
                <a:cs typeface="Helvetica Neue"/>
                <a:sym typeface="Helvetica Neue"/>
              </a:rPr>
              <a:t>GENERAL ASSEMBLY	</a:t>
            </a:r>
            <a:endParaRPr/>
          </a:p>
        </p:txBody>
      </p:sp>
      <p:cxnSp>
        <p:nvCxnSpPr>
          <p:cNvPr id="22" name="Shape 22"/>
          <p:cNvCxnSpPr/>
          <p:nvPr/>
        </p:nvCxnSpPr>
        <p:spPr>
          <a:xfrm>
            <a:off x="523662" y="6725095"/>
            <a:ext cx="11821227"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47"/>
        <p:cNvGrpSpPr/>
        <p:nvPr/>
      </p:nvGrpSpPr>
      <p:grpSpPr>
        <a:xfrm>
          <a:off x="0" y="0"/>
          <a:ext cx="0" cy="0"/>
          <a:chOff x="0" y="0"/>
          <a:chExt cx="0" cy="0"/>
        </a:xfrm>
      </p:grpSpPr>
      <p:cxnSp>
        <p:nvCxnSpPr>
          <p:cNvPr id="148" name="Shape 148"/>
          <p:cNvCxnSpPr/>
          <p:nvPr/>
        </p:nvCxnSpPr>
        <p:spPr>
          <a:xfrm>
            <a:off x="635000" y="635000"/>
            <a:ext cx="11734800" cy="11"/>
          </a:xfrm>
          <a:prstGeom prst="straightConnector1">
            <a:avLst/>
          </a:prstGeom>
          <a:noFill/>
          <a:ln>
            <a:noFill/>
          </a:ln>
        </p:spPr>
      </p:cxnSp>
      <p:cxnSp>
        <p:nvCxnSpPr>
          <p:cNvPr id="149" name="Shape 149"/>
          <p:cNvCxnSpPr/>
          <p:nvPr/>
        </p:nvCxnSpPr>
        <p:spPr>
          <a:xfrm>
            <a:off x="635000" y="1219200"/>
            <a:ext cx="11734800" cy="11"/>
          </a:xfrm>
          <a:prstGeom prst="straightConnector1">
            <a:avLst/>
          </a:prstGeom>
          <a:noFill/>
          <a:ln>
            <a:noFill/>
          </a:ln>
        </p:spPr>
      </p:cxnSp>
      <p:grpSp>
        <p:nvGrpSpPr>
          <p:cNvPr id="150" name="Shape 150"/>
          <p:cNvGrpSpPr/>
          <p:nvPr/>
        </p:nvGrpSpPr>
        <p:grpSpPr>
          <a:xfrm>
            <a:off x="1384299" y="3130550"/>
            <a:ext cx="1270001" cy="1270001"/>
            <a:chOff x="0" y="0"/>
            <a:chExt cx="1270000" cy="1270000"/>
          </a:xfrm>
        </p:grpSpPr>
        <p:pic>
          <p:nvPicPr>
            <p:cNvPr id="151" name="Shape 151"/>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52" name="Shape 152"/>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a:p>
          </p:txBody>
        </p:sp>
      </p:grpSp>
      <p:cxnSp>
        <p:nvCxnSpPr>
          <p:cNvPr id="153" name="Shape 153"/>
          <p:cNvCxnSpPr/>
          <p:nvPr/>
        </p:nvCxnSpPr>
        <p:spPr>
          <a:xfrm rot="10800000">
            <a:off x="3225800" y="1803658"/>
            <a:ext cx="0" cy="4430478"/>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54"/>
        <p:cNvGrpSpPr/>
        <p:nvPr/>
      </p:nvGrpSpPr>
      <p:grpSpPr>
        <a:xfrm>
          <a:off x="0" y="0"/>
          <a:ext cx="0" cy="0"/>
          <a:chOff x="0" y="0"/>
          <a:chExt cx="0" cy="0"/>
        </a:xfrm>
      </p:grpSpPr>
      <p:cxnSp>
        <p:nvCxnSpPr>
          <p:cNvPr id="155" name="Shape 155"/>
          <p:cNvCxnSpPr/>
          <p:nvPr/>
        </p:nvCxnSpPr>
        <p:spPr>
          <a:xfrm>
            <a:off x="635000" y="635000"/>
            <a:ext cx="11734800" cy="11"/>
          </a:xfrm>
          <a:prstGeom prst="straightConnector1">
            <a:avLst/>
          </a:prstGeom>
          <a:noFill/>
          <a:ln>
            <a:noFill/>
          </a:ln>
        </p:spPr>
      </p:cxnSp>
      <p:cxnSp>
        <p:nvCxnSpPr>
          <p:cNvPr id="156" name="Shape 156"/>
          <p:cNvCxnSpPr/>
          <p:nvPr/>
        </p:nvCxnSpPr>
        <p:spPr>
          <a:xfrm>
            <a:off x="635000" y="1219200"/>
            <a:ext cx="11734800" cy="11"/>
          </a:xfrm>
          <a:prstGeom prst="straightConnector1">
            <a:avLst/>
          </a:prstGeom>
          <a:noFill/>
          <a:ln>
            <a:noFill/>
          </a:ln>
        </p:spPr>
      </p:cxnSp>
      <p:cxnSp>
        <p:nvCxnSpPr>
          <p:cNvPr id="157" name="Shape 157"/>
          <p:cNvCxnSpPr/>
          <p:nvPr/>
        </p:nvCxnSpPr>
        <p:spPr>
          <a:xfrm rot="10800000" flipH="1">
            <a:off x="8623300" y="2781009"/>
            <a:ext cx="3735026" cy="290"/>
          </a:xfrm>
          <a:prstGeom prst="straightConnector1">
            <a:avLst/>
          </a:prstGeom>
          <a:noFill/>
          <a:ln>
            <a:noFill/>
          </a:ln>
        </p:spPr>
      </p:cxnSp>
      <p:cxnSp>
        <p:nvCxnSpPr>
          <p:cNvPr id="158" name="Shape 158"/>
          <p:cNvCxnSpPr/>
          <p:nvPr/>
        </p:nvCxnSpPr>
        <p:spPr>
          <a:xfrm rot="10800000" flipH="1">
            <a:off x="635000" y="2781141"/>
            <a:ext cx="7742696" cy="158"/>
          </a:xfrm>
          <a:prstGeom prst="straightConnector1">
            <a:avLst/>
          </a:prstGeom>
          <a:noFill/>
          <a:ln>
            <a:noFill/>
          </a:ln>
        </p:spPr>
      </p:cxnSp>
      <p:sp>
        <p:nvSpPr>
          <p:cNvPr id="159" name="Shape 159"/>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160" name="Shape 160"/>
          <p:cNvSpPr/>
          <p:nvPr/>
        </p:nvSpPr>
        <p:spPr>
          <a:xfrm>
            <a:off x="8636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
        <p:nvSpPr>
          <p:cNvPr id="161" name="Shape 161"/>
          <p:cNvSpPr txBox="1">
            <a:spLocks noGrp="1"/>
          </p:cNvSpPr>
          <p:nvPr>
            <p:ph type="sldNum" idx="12"/>
          </p:nvPr>
        </p:nvSpPr>
        <p:spPr>
          <a:xfrm>
            <a:off x="12014200" y="739139"/>
            <a:ext cx="345948"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4" name="Shape 164"/>
          <p:cNvSpPr txBox="1">
            <a:spLocks noGrp="1"/>
          </p:cNvSpPr>
          <p:nvPr>
            <p:ph type="title"/>
          </p:nvPr>
        </p:nvSpPr>
        <p:spPr>
          <a:xfrm>
            <a:off x="635000" y="1473200"/>
            <a:ext cx="11734800" cy="1498599"/>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65" name="Shape 165"/>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68" name="Shape 168"/>
          <p:cNvCxnSpPr/>
          <p:nvPr/>
        </p:nvCxnSpPr>
        <p:spPr>
          <a:xfrm>
            <a:off x="635000" y="635000"/>
            <a:ext cx="11734800" cy="11"/>
          </a:xfrm>
          <a:prstGeom prst="straightConnector1">
            <a:avLst/>
          </a:prstGeom>
          <a:noFill/>
          <a:ln>
            <a:noFill/>
          </a:ln>
        </p:spPr>
      </p:cxnSp>
      <p:cxnSp>
        <p:nvCxnSpPr>
          <p:cNvPr id="169" name="Shape 169"/>
          <p:cNvCxnSpPr/>
          <p:nvPr/>
        </p:nvCxnSpPr>
        <p:spPr>
          <a:xfrm>
            <a:off x="635000" y="1219200"/>
            <a:ext cx="11734800" cy="11"/>
          </a:xfrm>
          <a:prstGeom prst="straightConnector1">
            <a:avLst/>
          </a:prstGeom>
          <a:noFill/>
          <a:ln>
            <a:noFill/>
          </a:ln>
        </p:spPr>
      </p:cxnSp>
      <p:sp>
        <p:nvSpPr>
          <p:cNvPr id="170" name="Shape 170"/>
          <p:cNvSpPr txBox="1">
            <a:spLocks noGrp="1"/>
          </p:cNvSpPr>
          <p:nvPr>
            <p:ph type="body" idx="1"/>
          </p:nvPr>
        </p:nvSpPr>
        <p:spPr>
          <a:xfrm>
            <a:off x="3606800" y="1803400"/>
            <a:ext cx="5829299" cy="32892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74" name="Shape 174"/>
          <p:cNvCxnSpPr/>
          <p:nvPr/>
        </p:nvCxnSpPr>
        <p:spPr>
          <a:xfrm>
            <a:off x="635000" y="635000"/>
            <a:ext cx="11734800" cy="11"/>
          </a:xfrm>
          <a:prstGeom prst="straightConnector1">
            <a:avLst/>
          </a:prstGeom>
          <a:noFill/>
          <a:ln>
            <a:noFill/>
          </a:ln>
        </p:spPr>
      </p:cxnSp>
      <p:cxnSp>
        <p:nvCxnSpPr>
          <p:cNvPr id="175" name="Shape 175"/>
          <p:cNvCxnSpPr/>
          <p:nvPr/>
        </p:nvCxnSpPr>
        <p:spPr>
          <a:xfrm>
            <a:off x="635000" y="1219200"/>
            <a:ext cx="11734800" cy="11"/>
          </a:xfrm>
          <a:prstGeom prst="straightConnector1">
            <a:avLst/>
          </a:prstGeom>
          <a:noFill/>
          <a:ln>
            <a:noFill/>
          </a:ln>
        </p:spPr>
      </p:cxnSp>
      <p:sp>
        <p:nvSpPr>
          <p:cNvPr id="176" name="Shape 176"/>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Shape 177"/>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80" name="Shape 180"/>
          <p:cNvCxnSpPr/>
          <p:nvPr/>
        </p:nvCxnSpPr>
        <p:spPr>
          <a:xfrm>
            <a:off x="635000" y="635000"/>
            <a:ext cx="11734800" cy="11"/>
          </a:xfrm>
          <a:prstGeom prst="straightConnector1">
            <a:avLst/>
          </a:prstGeom>
          <a:noFill/>
          <a:ln>
            <a:noFill/>
          </a:ln>
        </p:spPr>
      </p:cxnSp>
      <p:cxnSp>
        <p:nvCxnSpPr>
          <p:cNvPr id="181" name="Shape 181"/>
          <p:cNvCxnSpPr/>
          <p:nvPr/>
        </p:nvCxnSpPr>
        <p:spPr>
          <a:xfrm>
            <a:off x="635000" y="1219200"/>
            <a:ext cx="11734800" cy="11"/>
          </a:xfrm>
          <a:prstGeom prst="straightConnector1">
            <a:avLst/>
          </a:prstGeom>
          <a:noFill/>
          <a:ln>
            <a:noFill/>
          </a:ln>
        </p:spPr>
      </p:cxnSp>
      <p:sp>
        <p:nvSpPr>
          <p:cNvPr id="182" name="Shape 182"/>
          <p:cNvSpPr txBox="1">
            <a:spLocks noGrp="1"/>
          </p:cNvSpPr>
          <p:nvPr>
            <p:ph type="body" idx="1"/>
          </p:nvPr>
        </p:nvSpPr>
        <p:spPr>
          <a:xfrm>
            <a:off x="3822700" y="2095500"/>
            <a:ext cx="5435599"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 name="Shape 183"/>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86" name="Shape 186"/>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87" name="Shape 187"/>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
        <p:nvSpPr>
          <p:cNvPr id="190" name="Shape 190"/>
          <p:cNvSpPr/>
          <p:nvPr/>
        </p:nvSpPr>
        <p:spPr>
          <a:xfrm>
            <a:off x="56515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191" name="Shape 191"/>
          <p:cNvSpPr/>
          <p:nvPr/>
        </p:nvSpPr>
        <p:spPr>
          <a:xfrm>
            <a:off x="91821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192" name="Shape 192"/>
          <p:cNvSpPr txBox="1">
            <a:spLocks noGrp="1"/>
          </p:cNvSpPr>
          <p:nvPr>
            <p:ph type="body" idx="1"/>
          </p:nvPr>
        </p:nvSpPr>
        <p:spPr>
          <a:xfrm>
            <a:off x="1841500" y="1981200"/>
            <a:ext cx="2311400" cy="3962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3" name="Shape 193"/>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94"/>
        <p:cNvGrpSpPr/>
        <p:nvPr/>
      </p:nvGrpSpPr>
      <p:grpSpPr>
        <a:xfrm>
          <a:off x="0" y="0"/>
          <a:ext cx="0" cy="0"/>
          <a:chOff x="0" y="0"/>
          <a:chExt cx="0" cy="0"/>
        </a:xfrm>
      </p:grpSpPr>
      <p:cxnSp>
        <p:nvCxnSpPr>
          <p:cNvPr id="195" name="Shape 195"/>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96" name="Shape 196"/>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97" name="Shape 197"/>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DISCUSSION TIME</a:t>
            </a:r>
            <a:endParaRPr/>
          </a:p>
        </p:txBody>
      </p:sp>
      <p:sp>
        <p:nvSpPr>
          <p:cNvPr id="198" name="Shape 198"/>
          <p:cNvSpPr txBox="1">
            <a:spLocks noGrp="1"/>
          </p:cNvSpPr>
          <p:nvPr>
            <p:ph type="sldNum" idx="12"/>
          </p:nvPr>
        </p:nvSpPr>
        <p:spPr>
          <a:xfrm>
            <a:off x="12030450" y="739139"/>
            <a:ext cx="345948" cy="42672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002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a:noFill/>
          </a:ln>
        </p:spPr>
      </p:cxnSp>
      <p:cxnSp>
        <p:nvCxnSpPr>
          <p:cNvPr id="201" name="Shape 201"/>
          <p:cNvCxnSpPr/>
          <p:nvPr/>
        </p:nvCxnSpPr>
        <p:spPr>
          <a:xfrm>
            <a:off x="635000" y="1219200"/>
            <a:ext cx="11734800" cy="11"/>
          </a:xfrm>
          <a:prstGeom prst="straightConnector1">
            <a:avLst/>
          </a:prstGeom>
          <a:noFill/>
          <a:ln>
            <a:noFill/>
          </a:ln>
        </p:spPr>
      </p:cxn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a:noFill/>
          </a:ln>
        </p:spPr>
      </p:cxnSp>
      <p:cxnSp>
        <p:nvCxnSpPr>
          <p:cNvPr id="204" name="Shape 204"/>
          <p:cNvCxnSpPr/>
          <p:nvPr/>
        </p:nvCxnSpPr>
        <p:spPr>
          <a:xfrm>
            <a:off x="635000" y="1219200"/>
            <a:ext cx="11734800" cy="11"/>
          </a:xfrm>
          <a:prstGeom prst="straightConnector1">
            <a:avLst/>
          </a:prstGeom>
          <a:noFill/>
          <a:ln>
            <a:noFill/>
          </a:ln>
        </p:spPr>
      </p:cxn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25" name="Shape 25"/>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205"/>
        <p:cNvGrpSpPr/>
        <p:nvPr/>
      </p:nvGrpSpPr>
      <p:grpSpPr>
        <a:xfrm>
          <a:off x="0" y="0"/>
          <a:ext cx="0" cy="0"/>
          <a:chOff x="0" y="0"/>
          <a:chExt cx="0" cy="0"/>
        </a:xfrm>
      </p:grpSpPr>
      <p:cxnSp>
        <p:nvCxnSpPr>
          <p:cNvPr id="206" name="Shape 206"/>
          <p:cNvCxnSpPr/>
          <p:nvPr/>
        </p:nvCxnSpPr>
        <p:spPr>
          <a:xfrm>
            <a:off x="635000" y="635000"/>
            <a:ext cx="11734800" cy="11"/>
          </a:xfrm>
          <a:prstGeom prst="straightConnector1">
            <a:avLst/>
          </a:prstGeom>
          <a:noFill/>
          <a:ln>
            <a:noFill/>
          </a:ln>
        </p:spPr>
      </p:cxnSp>
      <p:cxnSp>
        <p:nvCxnSpPr>
          <p:cNvPr id="207" name="Shape 207"/>
          <p:cNvCxnSpPr/>
          <p:nvPr/>
        </p:nvCxnSpPr>
        <p:spPr>
          <a:xfrm>
            <a:off x="635000" y="1219200"/>
            <a:ext cx="11734800" cy="11"/>
          </a:xfrm>
          <a:prstGeom prst="straightConnector1">
            <a:avLst/>
          </a:prstGeom>
          <a:noFill/>
          <a:ln>
            <a:noFill/>
          </a:ln>
        </p:spPr>
      </p:cxn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208"/>
        <p:cNvGrpSpPr/>
        <p:nvPr/>
      </p:nvGrpSpPr>
      <p:grpSpPr>
        <a:xfrm>
          <a:off x="0" y="0"/>
          <a:ext cx="0" cy="0"/>
          <a:chOff x="0" y="0"/>
          <a:chExt cx="0" cy="0"/>
        </a:xfrm>
      </p:grpSpPr>
      <p:cxnSp>
        <p:nvCxnSpPr>
          <p:cNvPr id="209" name="Shape 209"/>
          <p:cNvCxnSpPr/>
          <p:nvPr/>
        </p:nvCxnSpPr>
        <p:spPr>
          <a:xfrm>
            <a:off x="635000" y="635000"/>
            <a:ext cx="11734800" cy="11"/>
          </a:xfrm>
          <a:prstGeom prst="straightConnector1">
            <a:avLst/>
          </a:prstGeom>
          <a:noFill/>
          <a:ln>
            <a:noFill/>
          </a:ln>
        </p:spPr>
      </p:cxnSp>
      <p:cxnSp>
        <p:nvCxnSpPr>
          <p:cNvPr id="210" name="Shape 210"/>
          <p:cNvCxnSpPr/>
          <p:nvPr/>
        </p:nvCxnSpPr>
        <p:spPr>
          <a:xfrm>
            <a:off x="635000" y="1219200"/>
            <a:ext cx="11734800" cy="11"/>
          </a:xfrm>
          <a:prstGeom prst="straightConnector1">
            <a:avLst/>
          </a:prstGeom>
          <a:noFill/>
          <a:ln>
            <a:noFill/>
          </a:ln>
        </p:spPr>
      </p:cxn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11"/>
        <p:cNvGrpSpPr/>
        <p:nvPr/>
      </p:nvGrpSpPr>
      <p:grpSpPr>
        <a:xfrm>
          <a:off x="0" y="0"/>
          <a:ext cx="0" cy="0"/>
          <a:chOff x="0" y="0"/>
          <a:chExt cx="0" cy="0"/>
        </a:xfrm>
      </p:grpSpPr>
      <p:cxnSp>
        <p:nvCxnSpPr>
          <p:cNvPr id="212" name="Shape 212"/>
          <p:cNvCxnSpPr/>
          <p:nvPr/>
        </p:nvCxnSpPr>
        <p:spPr>
          <a:xfrm>
            <a:off x="635000" y="635000"/>
            <a:ext cx="11734800" cy="11"/>
          </a:xfrm>
          <a:prstGeom prst="straightConnector1">
            <a:avLst/>
          </a:prstGeom>
          <a:noFill/>
          <a:ln>
            <a:noFill/>
          </a:ln>
        </p:spPr>
      </p:cxnSp>
      <p:cxnSp>
        <p:nvCxnSpPr>
          <p:cNvPr id="213" name="Shape 213"/>
          <p:cNvCxnSpPr/>
          <p:nvPr/>
        </p:nvCxnSpPr>
        <p:spPr>
          <a:xfrm>
            <a:off x="635000" y="1219200"/>
            <a:ext cx="11734800" cy="11"/>
          </a:xfrm>
          <a:prstGeom prst="straightConnector1">
            <a:avLst/>
          </a:prstGeom>
          <a:noFill/>
          <a:ln>
            <a:noFill/>
          </a:ln>
        </p:spPr>
      </p:cxn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214"/>
        <p:cNvGrpSpPr/>
        <p:nvPr/>
      </p:nvGrpSpPr>
      <p:grpSpPr>
        <a:xfrm>
          <a:off x="0" y="0"/>
          <a:ext cx="0" cy="0"/>
          <a:chOff x="0" y="0"/>
          <a:chExt cx="0" cy="0"/>
        </a:xfrm>
      </p:grpSpPr>
      <p:cxnSp>
        <p:nvCxnSpPr>
          <p:cNvPr id="215" name="Shape 215"/>
          <p:cNvCxnSpPr/>
          <p:nvPr/>
        </p:nvCxnSpPr>
        <p:spPr>
          <a:xfrm>
            <a:off x="635000" y="635000"/>
            <a:ext cx="11734800" cy="11"/>
          </a:xfrm>
          <a:prstGeom prst="straightConnector1">
            <a:avLst/>
          </a:prstGeom>
          <a:noFill/>
          <a:ln w="12700" cap="flat" cmpd="sng">
            <a:solidFill>
              <a:srgbClr val="FFFFFF"/>
            </a:solidFill>
            <a:prstDash val="solid"/>
            <a:miter lim="8000"/>
            <a:headEnd type="none" w="sm" len="sm"/>
            <a:tailEnd type="none" w="sm" len="sm"/>
          </a:ln>
        </p:spPr>
      </p:cxnSp>
      <p:cxnSp>
        <p:nvCxnSpPr>
          <p:cNvPr id="216" name="Shape 216"/>
          <p:cNvCxnSpPr/>
          <p:nvPr/>
        </p:nvCxnSpPr>
        <p:spPr>
          <a:xfrm>
            <a:off x="635000" y="1219200"/>
            <a:ext cx="11734800" cy="11"/>
          </a:xfrm>
          <a:prstGeom prst="straightConnector1">
            <a:avLst/>
          </a:prstGeom>
          <a:noFill/>
          <a:ln w="12700" cap="flat" cmpd="sng">
            <a:solidFill>
              <a:srgbClr val="FFFFFF"/>
            </a:solidFill>
            <a:prstDash val="solid"/>
            <a:miter lim="8000"/>
            <a:headEnd type="none" w="sm" len="sm"/>
            <a:tailEnd type="none" w="sm" len="sm"/>
          </a:ln>
        </p:spPr>
      </p:cxnSp>
      <p:sp>
        <p:nvSpPr>
          <p:cNvPr id="217" name="Shape 217"/>
          <p:cNvSpPr/>
          <p:nvPr/>
        </p:nvSpPr>
        <p:spPr>
          <a:xfrm>
            <a:off x="635000" y="2273300"/>
            <a:ext cx="11734800" cy="3809999"/>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
        <p:nvSpPr>
          <p:cNvPr id="218" name="Shape 218"/>
          <p:cNvSpPr/>
          <p:nvPr/>
        </p:nvSpPr>
        <p:spPr>
          <a:xfrm>
            <a:off x="635000" y="2273300"/>
            <a:ext cx="11734800" cy="3809999"/>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30248" y="778309"/>
            <a:ext cx="11821227" cy="262966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F3F3F3"/>
              </a:buClr>
              <a:buSzPts val="1400"/>
              <a:buFont typeface="Oswald"/>
              <a:buNone/>
              <a:defRPr sz="6815" b="1" i="0" u="none" strike="noStrike" cap="none">
                <a:solidFill>
                  <a:srgbClr val="F3F3F3"/>
                </a:solidFill>
                <a:latin typeface="Oswald"/>
                <a:ea typeface="Oswald"/>
                <a:cs typeface="Oswald"/>
                <a:sym typeface="Oswald"/>
              </a:defRPr>
            </a:lvl1pPr>
            <a:lvl2pPr marL="0" marR="0" lvl="1" indent="228600" algn="l" rtl="0">
              <a:lnSpc>
                <a:spcPct val="92592"/>
              </a:lnSpc>
              <a:spcBef>
                <a:spcPts val="0"/>
              </a:spcBef>
              <a:spcAft>
                <a:spcPts val="0"/>
              </a:spcAft>
              <a:buSzPts val="1400"/>
              <a:buNone/>
              <a:defRPr sz="6815">
                <a:latin typeface="Oswald"/>
                <a:ea typeface="Oswald"/>
                <a:cs typeface="Oswald"/>
                <a:sym typeface="Oswald"/>
              </a:defRPr>
            </a:lvl2pPr>
            <a:lvl3pPr marL="0" marR="0" lvl="2" indent="457200" algn="l" rtl="0">
              <a:lnSpc>
                <a:spcPct val="92592"/>
              </a:lnSpc>
              <a:spcBef>
                <a:spcPts val="0"/>
              </a:spcBef>
              <a:spcAft>
                <a:spcPts val="0"/>
              </a:spcAft>
              <a:buSzPts val="1400"/>
              <a:buNone/>
              <a:defRPr sz="6815">
                <a:latin typeface="Oswald"/>
                <a:ea typeface="Oswald"/>
                <a:cs typeface="Oswald"/>
                <a:sym typeface="Oswald"/>
              </a:defRPr>
            </a:lvl3pPr>
            <a:lvl4pPr marL="0" marR="0" lvl="3" indent="685800" algn="l" rtl="0">
              <a:lnSpc>
                <a:spcPct val="92592"/>
              </a:lnSpc>
              <a:spcBef>
                <a:spcPts val="0"/>
              </a:spcBef>
              <a:spcAft>
                <a:spcPts val="0"/>
              </a:spcAft>
              <a:buSzPts val="1400"/>
              <a:buNone/>
              <a:defRPr sz="6815">
                <a:latin typeface="Oswald"/>
                <a:ea typeface="Oswald"/>
                <a:cs typeface="Oswald"/>
                <a:sym typeface="Oswald"/>
              </a:defRPr>
            </a:lvl4pPr>
            <a:lvl5pPr marL="0" marR="0" lvl="4" indent="914400" algn="l" rtl="0">
              <a:lnSpc>
                <a:spcPct val="92592"/>
              </a:lnSpc>
              <a:spcBef>
                <a:spcPts val="0"/>
              </a:spcBef>
              <a:spcAft>
                <a:spcPts val="0"/>
              </a:spcAft>
              <a:buSzPts val="1400"/>
              <a:buNone/>
              <a:defRPr sz="6815">
                <a:latin typeface="Oswald"/>
                <a:ea typeface="Oswald"/>
                <a:cs typeface="Oswald"/>
                <a:sym typeface="Oswald"/>
              </a:defRPr>
            </a:lvl5pPr>
            <a:lvl6pPr marL="0" marR="0" lvl="5" indent="1143000" algn="l" rtl="0">
              <a:lnSpc>
                <a:spcPct val="92592"/>
              </a:lnSpc>
              <a:spcBef>
                <a:spcPts val="0"/>
              </a:spcBef>
              <a:spcAft>
                <a:spcPts val="0"/>
              </a:spcAft>
              <a:buSzPts val="1400"/>
              <a:buNone/>
              <a:defRPr sz="6815">
                <a:latin typeface="Oswald"/>
                <a:ea typeface="Oswald"/>
                <a:cs typeface="Oswald"/>
                <a:sym typeface="Oswald"/>
              </a:defRPr>
            </a:lvl6pPr>
            <a:lvl7pPr marL="0" marR="0" lvl="6" indent="1371600" algn="l" rtl="0">
              <a:lnSpc>
                <a:spcPct val="92592"/>
              </a:lnSpc>
              <a:spcBef>
                <a:spcPts val="0"/>
              </a:spcBef>
              <a:spcAft>
                <a:spcPts val="0"/>
              </a:spcAft>
              <a:buSzPts val="1400"/>
              <a:buNone/>
              <a:defRPr sz="6815">
                <a:latin typeface="Oswald"/>
                <a:ea typeface="Oswald"/>
                <a:cs typeface="Oswald"/>
                <a:sym typeface="Oswald"/>
              </a:defRPr>
            </a:lvl7pPr>
            <a:lvl8pPr marL="0" marR="0" lvl="7" indent="1600200" algn="l" rtl="0">
              <a:lnSpc>
                <a:spcPct val="92592"/>
              </a:lnSpc>
              <a:spcBef>
                <a:spcPts val="0"/>
              </a:spcBef>
              <a:spcAft>
                <a:spcPts val="0"/>
              </a:spcAft>
              <a:buSzPts val="1400"/>
              <a:buNone/>
              <a:defRPr sz="6815">
                <a:latin typeface="Oswald"/>
                <a:ea typeface="Oswald"/>
                <a:cs typeface="Oswald"/>
                <a:sym typeface="Oswald"/>
              </a:defRPr>
            </a:lvl8pPr>
            <a:lvl9pPr marL="0" marR="0" lvl="8" indent="1828800" algn="l" rtl="0">
              <a:lnSpc>
                <a:spcPct val="92592"/>
              </a:lnSpc>
              <a:spcBef>
                <a:spcPts val="0"/>
              </a:spcBef>
              <a:spcAft>
                <a:spcPts val="0"/>
              </a:spcAft>
              <a:buSzPts val="1400"/>
              <a:buNone/>
              <a:defRPr sz="6815">
                <a:latin typeface="Oswald"/>
                <a:ea typeface="Oswald"/>
                <a:cs typeface="Oswald"/>
                <a:sym typeface="Oswald"/>
              </a:defRPr>
            </a:lvl9pPr>
          </a:lstStyle>
          <a:p>
            <a:endParaRPr/>
          </a:p>
        </p:txBody>
      </p:sp>
      <p:sp>
        <p:nvSpPr>
          <p:cNvPr id="221" name="Shape 221"/>
          <p:cNvSpPr/>
          <p:nvPr/>
        </p:nvSpPr>
        <p:spPr>
          <a:xfrm>
            <a:off x="591787" y="496026"/>
            <a:ext cx="11765760" cy="185704"/>
          </a:xfrm>
          <a:prstGeom prst="rect">
            <a:avLst/>
          </a:prstGeom>
          <a:solidFill>
            <a:srgbClr val="FFFFFF"/>
          </a:solidFill>
          <a:ln>
            <a:noFill/>
          </a:ln>
        </p:spPr>
        <p:txBody>
          <a:bodyPr spcFirstLastPara="1" wrap="square" lIns="129800" tIns="129800" rIns="129800" bIns="129800" anchor="ctr" anchorCtr="0">
            <a:noAutofit/>
          </a:bodyPr>
          <a:lstStyle/>
          <a:p>
            <a:pPr marL="0" marR="0" lvl="0" indent="0" algn="l" rtl="0">
              <a:lnSpc>
                <a:spcPct val="100000"/>
              </a:lnSpc>
              <a:spcBef>
                <a:spcPts val="0"/>
              </a:spcBef>
              <a:spcAft>
                <a:spcPts val="0"/>
              </a:spcAft>
              <a:buClr>
                <a:srgbClr val="000000"/>
              </a:buClr>
              <a:buFont typeface="Arial"/>
              <a:buNone/>
            </a:pPr>
            <a:endParaRPr sz="1987" b="0" i="0" u="none" strike="noStrike" cap="none">
              <a:solidFill>
                <a:srgbClr val="000000"/>
              </a:solidFill>
              <a:latin typeface="Arial"/>
              <a:ea typeface="Arial"/>
              <a:cs typeface="Arial"/>
              <a:sym typeface="Arial"/>
            </a:endParaRPr>
          </a:p>
        </p:txBody>
      </p:sp>
      <p:sp>
        <p:nvSpPr>
          <p:cNvPr id="222" name="Shape 222"/>
          <p:cNvSpPr txBox="1"/>
          <p:nvPr/>
        </p:nvSpPr>
        <p:spPr>
          <a:xfrm>
            <a:off x="430248" y="6765349"/>
            <a:ext cx="11957333" cy="289330"/>
          </a:xfrm>
          <a:prstGeom prst="rect">
            <a:avLst/>
          </a:prstGeom>
          <a:solidFill>
            <a:srgbClr val="000000"/>
          </a:solid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FFFFFF"/>
              </a:buClr>
              <a:buFont typeface="Oswald"/>
              <a:buNone/>
            </a:pPr>
            <a:r>
              <a:rPr lang="en-US" sz="1136" b="1" i="0" u="none" strike="noStrike" cap="none">
                <a:solidFill>
                  <a:srgbClr val="FFFFFF"/>
                </a:solidFill>
                <a:latin typeface="Oswald"/>
                <a:ea typeface="Oswald"/>
                <a:cs typeface="Oswald"/>
                <a:sym typeface="Oswald"/>
              </a:rPr>
              <a:t>GENERAL ASSEMBLY	</a:t>
            </a:r>
            <a:endParaRPr/>
          </a:p>
        </p:txBody>
      </p:sp>
      <p:cxnSp>
        <p:nvCxnSpPr>
          <p:cNvPr id="223" name="Shape 223"/>
          <p:cNvCxnSpPr/>
          <p:nvPr/>
        </p:nvCxnSpPr>
        <p:spPr>
          <a:xfrm>
            <a:off x="523662" y="6725095"/>
            <a:ext cx="11821227" cy="0"/>
          </a:xfrm>
          <a:prstGeom prst="straightConnector1">
            <a:avLst/>
          </a:prstGeom>
          <a:noFill/>
          <a:ln w="9525" cap="flat" cmpd="sng">
            <a:solidFill>
              <a:srgbClr val="FFFFFF"/>
            </a:solidFill>
            <a:prstDash val="solid"/>
            <a:round/>
            <a:headEnd type="none" w="sm" len="sm"/>
            <a:tailEnd type="none" w="sm" len="sm"/>
          </a:ln>
        </p:spPr>
      </p:cxnSp>
      <p:pic>
        <p:nvPicPr>
          <p:cNvPr id="224" name="Shape 224"/>
          <p:cNvPicPr preferRelativeResize="0"/>
          <p:nvPr/>
        </p:nvPicPr>
        <p:blipFill rotWithShape="1">
          <a:blip r:embed="rId2">
            <a:alphaModFix/>
          </a:blip>
          <a:srcRect/>
          <a:stretch/>
        </p:blipFill>
        <p:spPr>
          <a:xfrm>
            <a:off x="12045156" y="6805620"/>
            <a:ext cx="299733" cy="299213"/>
          </a:xfrm>
          <a:prstGeom prst="rect">
            <a:avLst/>
          </a:prstGeom>
          <a:noFill/>
          <a:ln>
            <a:noFill/>
          </a:ln>
        </p:spPr>
      </p:pic>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30" name="Shape 230"/>
          <p:cNvSpPr txBox="1">
            <a:spLocks noGrp="1"/>
          </p:cNvSpPr>
          <p:nvPr>
            <p:ph type="body" idx="1"/>
          </p:nvPr>
        </p:nvSpPr>
        <p:spPr>
          <a:xfrm>
            <a:off x="495927" y="1454336"/>
            <a:ext cx="11838600" cy="45528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1" name="Shape 231"/>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32" name="Shape 232"/>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33" name="Shape 233"/>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34" name="Shape 234"/>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35" name="Shape 235"/>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36"/>
        <p:cNvGrpSpPr/>
        <p:nvPr/>
      </p:nvGrpSpPr>
      <p:grpSpPr>
        <a:xfrm>
          <a:off x="0" y="0"/>
          <a:ext cx="0" cy="0"/>
          <a:chOff x="0" y="0"/>
          <a:chExt cx="0" cy="0"/>
        </a:xfrm>
      </p:grpSpPr>
      <p:pic>
        <p:nvPicPr>
          <p:cNvPr id="237" name="Shape 237"/>
          <p:cNvPicPr preferRelativeResize="0"/>
          <p:nvPr/>
        </p:nvPicPr>
        <p:blipFill rotWithShape="1">
          <a:blip r:embed="rId2">
            <a:alphaModFix/>
          </a:blip>
          <a:srcRect/>
          <a:stretch/>
        </p:blipFill>
        <p:spPr>
          <a:xfrm>
            <a:off x="629581" y="753262"/>
            <a:ext cx="2916522" cy="321579"/>
          </a:xfrm>
          <a:prstGeom prst="rect">
            <a:avLst/>
          </a:prstGeom>
          <a:noFill/>
          <a:ln>
            <a:noFill/>
          </a:ln>
        </p:spPr>
      </p:pic>
      <p:cxnSp>
        <p:nvCxnSpPr>
          <p:cNvPr id="238" name="Shape 238"/>
          <p:cNvCxnSpPr/>
          <p:nvPr/>
        </p:nvCxnSpPr>
        <p:spPr>
          <a:xfrm>
            <a:off x="591718" y="608921"/>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39" name="Shape 239"/>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40" name="Shape 240"/>
          <p:cNvSpPr txBox="1"/>
          <p:nvPr/>
        </p:nvSpPr>
        <p:spPr>
          <a:xfrm>
            <a:off x="465804" y="6744966"/>
            <a:ext cx="11366400" cy="4137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600"/>
          </a:p>
        </p:txBody>
      </p:sp>
      <p:cxnSp>
        <p:nvCxnSpPr>
          <p:cNvPr id="241" name="Shape 241"/>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242" name="Shape 242"/>
          <p:cNvPicPr preferRelativeResize="0"/>
          <p:nvPr/>
        </p:nvPicPr>
        <p:blipFill rotWithShape="1">
          <a:blip r:embed="rId3">
            <a:alphaModFix/>
          </a:blip>
          <a:srcRect/>
          <a:stretch/>
        </p:blipFill>
        <p:spPr>
          <a:xfrm>
            <a:off x="12091144" y="6791079"/>
            <a:ext cx="321310" cy="321310"/>
          </a:xfrm>
          <a:prstGeom prst="rect">
            <a:avLst/>
          </a:prstGeom>
          <a:noFill/>
          <a:ln>
            <a:noFill/>
          </a:ln>
        </p:spPr>
      </p:pic>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43"/>
        <p:cNvGrpSpPr/>
        <p:nvPr/>
      </p:nvGrpSpPr>
      <p:grpSpPr>
        <a:xfrm>
          <a:off x="0" y="0"/>
          <a:ext cx="0" cy="0"/>
          <a:chOff x="0" y="0"/>
          <a:chExt cx="0" cy="0"/>
        </a:xfrm>
      </p:grpSpPr>
      <p:cxnSp>
        <p:nvCxnSpPr>
          <p:cNvPr id="244" name="Shape 244"/>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45" name="Shape 245"/>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46" name="Shape 246"/>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47" name="Shape 247"/>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48" name="Shape 248"/>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49" name="Shape 249"/>
          <p:cNvSpPr txBox="1">
            <a:spLocks noGrp="1"/>
          </p:cNvSpPr>
          <p:nvPr>
            <p:ph type="title"/>
          </p:nvPr>
        </p:nvSpPr>
        <p:spPr>
          <a:xfrm>
            <a:off x="495927" y="600229"/>
            <a:ext cx="11838600" cy="713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35001" y="2414110"/>
            <a:ext cx="11734500" cy="36411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1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Merriweather Sans"/>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Merriweather Sans"/>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2" name="Shape 252"/>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53" name="Shape 253"/>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54" name="Shape 254"/>
          <p:cNvPicPr preferRelativeResize="0"/>
          <p:nvPr/>
        </p:nvPicPr>
        <p:blipFill rotWithShape="1">
          <a:blip r:embed="rId2">
            <a:alphaModFix/>
          </a:blip>
          <a:srcRect/>
          <a:stretch/>
        </p:blipFill>
        <p:spPr>
          <a:xfrm>
            <a:off x="12110723" y="6801591"/>
            <a:ext cx="319134" cy="318580"/>
          </a:xfrm>
          <a:prstGeom prst="rect">
            <a:avLst/>
          </a:prstGeom>
          <a:noFill/>
          <a:ln>
            <a:noFill/>
          </a:ln>
        </p:spPr>
      </p:pic>
      <p:cxnSp>
        <p:nvCxnSpPr>
          <p:cNvPr id="255" name="Shape 255"/>
          <p:cNvCxnSpPr/>
          <p:nvPr/>
        </p:nvCxnSpPr>
        <p:spPr>
          <a:xfrm>
            <a:off x="591721" y="596673"/>
            <a:ext cx="11821200" cy="0"/>
          </a:xfrm>
          <a:prstGeom prst="straightConnector1">
            <a:avLst/>
          </a:prstGeom>
          <a:noFill/>
          <a:ln w="9525" cap="flat" cmpd="sng">
            <a:solidFill>
              <a:srgbClr val="000000"/>
            </a:solidFill>
            <a:prstDash val="solid"/>
            <a:round/>
            <a:headEnd type="none" w="sm" len="sm"/>
            <a:tailEnd type="none" w="sm" len="sm"/>
          </a:ln>
        </p:spPr>
      </p:cxnSp>
      <p:cxnSp>
        <p:nvCxnSpPr>
          <p:cNvPr id="256" name="Shape 256"/>
          <p:cNvCxnSpPr/>
          <p:nvPr/>
        </p:nvCxnSpPr>
        <p:spPr>
          <a:xfrm>
            <a:off x="591721" y="1218736"/>
            <a:ext cx="11821200" cy="0"/>
          </a:xfrm>
          <a:prstGeom prst="straightConnector1">
            <a:avLst/>
          </a:prstGeom>
          <a:noFill/>
          <a:ln w="9525" cap="flat" cmpd="sng">
            <a:solidFill>
              <a:srgbClr val="000000"/>
            </a:solidFill>
            <a:prstDash val="solid"/>
            <a:round/>
            <a:headEnd type="none" w="sm" len="sm"/>
            <a:tailEnd type="none" w="sm" len="sm"/>
          </a:ln>
        </p:spPr>
      </p:cxnSp>
      <p:sp>
        <p:nvSpPr>
          <p:cNvPr id="257" name="Shape 257"/>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58" name="Shape 258"/>
          <p:cNvSpPr txBox="1"/>
          <p:nvPr/>
        </p:nvSpPr>
        <p:spPr>
          <a:xfrm>
            <a:off x="635002" y="1548455"/>
            <a:ext cx="117345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sz="1600"/>
          </a:p>
        </p:txBody>
      </p: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259"/>
        <p:cNvGrpSpPr/>
        <p:nvPr/>
      </p:nvGrpSpPr>
      <p:grpSpPr>
        <a:xfrm>
          <a:off x="0" y="0"/>
          <a:ext cx="0" cy="0"/>
          <a:chOff x="0" y="0"/>
          <a:chExt cx="0" cy="0"/>
        </a:xfrm>
      </p:grpSpPr>
      <p:cxnSp>
        <p:nvCxnSpPr>
          <p:cNvPr id="260" name="Shape 260"/>
          <p:cNvCxnSpPr/>
          <p:nvPr/>
        </p:nvCxnSpPr>
        <p:spPr>
          <a:xfrm>
            <a:off x="635001" y="635000"/>
            <a:ext cx="11734500" cy="0"/>
          </a:xfrm>
          <a:prstGeom prst="straightConnector1">
            <a:avLst/>
          </a:prstGeom>
          <a:noFill/>
          <a:ln>
            <a:noFill/>
          </a:ln>
        </p:spPr>
      </p:cxnSp>
      <p:cxnSp>
        <p:nvCxnSpPr>
          <p:cNvPr id="261" name="Shape 261"/>
          <p:cNvCxnSpPr/>
          <p:nvPr/>
        </p:nvCxnSpPr>
        <p:spPr>
          <a:xfrm>
            <a:off x="635001" y="1219200"/>
            <a:ext cx="11734500" cy="0"/>
          </a:xfrm>
          <a:prstGeom prst="straightConnector1">
            <a:avLst/>
          </a:prstGeom>
          <a:noFill/>
          <a:ln>
            <a:noFill/>
          </a:ln>
        </p:spPr>
      </p:cxnSp>
      <p:cxnSp>
        <p:nvCxnSpPr>
          <p:cNvPr id="262" name="Shape 262"/>
          <p:cNvCxnSpPr/>
          <p:nvPr/>
        </p:nvCxnSpPr>
        <p:spPr>
          <a:xfrm rot="10800000" flipH="1">
            <a:off x="3911601" y="5381312"/>
            <a:ext cx="3735000" cy="300"/>
          </a:xfrm>
          <a:prstGeom prst="straightConnector1">
            <a:avLst/>
          </a:prstGeom>
          <a:noFill/>
          <a:ln>
            <a:noFill/>
          </a:ln>
        </p:spPr>
      </p:cxnSp>
      <p:cxnSp>
        <p:nvCxnSpPr>
          <p:cNvPr id="263" name="Shape 263"/>
          <p:cNvCxnSpPr/>
          <p:nvPr/>
        </p:nvCxnSpPr>
        <p:spPr>
          <a:xfrm rot="10800000" flipH="1">
            <a:off x="3911601" y="2222999"/>
            <a:ext cx="3735000" cy="300"/>
          </a:xfrm>
          <a:prstGeom prst="straightConnector1">
            <a:avLst/>
          </a:prstGeom>
          <a:noFill/>
          <a:ln>
            <a:noFill/>
          </a:ln>
        </p:spPr>
      </p:cxnSp>
      <p:sp>
        <p:nvSpPr>
          <p:cNvPr id="264" name="Shape 264"/>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65" name="Shape 265"/>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66" name="Shape 266"/>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67" name="Shape 267"/>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68" name="Shape 268"/>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pic>
        <p:nvPicPr>
          <p:cNvPr id="269" name="Shape 269"/>
          <p:cNvPicPr preferRelativeResize="0"/>
          <p:nvPr/>
        </p:nvPicPr>
        <p:blipFill rotWithShape="1">
          <a:blip r:embed="rId3">
            <a:alphaModFix/>
          </a:blip>
          <a:srcRect/>
          <a:stretch/>
        </p:blipFill>
        <p:spPr>
          <a:xfrm>
            <a:off x="1066599" y="3101956"/>
            <a:ext cx="950847" cy="950847"/>
          </a:xfrm>
          <a:prstGeom prst="rect">
            <a:avLst/>
          </a:prstGeom>
          <a:noFill/>
          <a:ln>
            <a:noFill/>
          </a:ln>
        </p:spPr>
      </p:pic>
      <p:sp>
        <p:nvSpPr>
          <p:cNvPr id="270" name="Shape 270"/>
          <p:cNvSpPr txBox="1"/>
          <p:nvPr/>
        </p:nvSpPr>
        <p:spPr>
          <a:xfrm>
            <a:off x="956580" y="3269931"/>
            <a:ext cx="1172400" cy="815100"/>
          </a:xfrm>
          <a:prstGeom prst="rect">
            <a:avLst/>
          </a:prstGeom>
          <a:noFill/>
          <a:ln>
            <a:noFill/>
          </a:ln>
        </p:spPr>
        <p:txBody>
          <a:bodyPr spcFirstLastPara="1" wrap="square" lIns="91350" tIns="91350" rIns="91350" bIns="91350" anchor="ctr" anchorCtr="0">
            <a:noAutofit/>
          </a:bodyPr>
          <a:lstStyle/>
          <a:p>
            <a:pPr marL="0" marR="0" lvl="0" indent="0" algn="ctr" rtl="0">
              <a:lnSpc>
                <a:spcPct val="120000"/>
              </a:lnSpc>
              <a:spcBef>
                <a:spcPts val="0"/>
              </a:spcBef>
              <a:spcAft>
                <a:spcPts val="0"/>
              </a:spcAft>
              <a:buNone/>
            </a:pPr>
            <a:r>
              <a:rPr lang="en-US" sz="1100" b="1" i="0" u="none" strike="noStrike" cap="none">
                <a:solidFill>
                  <a:srgbClr val="FFFFFF"/>
                </a:solidFill>
                <a:latin typeface="Oswald"/>
                <a:ea typeface="Oswald"/>
                <a:cs typeface="Oswald"/>
                <a:sym typeface="Oswald"/>
              </a:rPr>
              <a:t>ACTIVITY</a:t>
            </a:r>
            <a:endParaRPr sz="1600"/>
          </a:p>
          <a:p>
            <a:pPr marL="0" marR="0" lvl="0" indent="0" algn="l" rtl="0">
              <a:lnSpc>
                <a:spcPct val="115000"/>
              </a:lnSpc>
              <a:spcBef>
                <a:spcPts val="0"/>
              </a:spcBef>
              <a:spcAft>
                <a:spcPts val="0"/>
              </a:spcAft>
              <a:buNone/>
            </a:pPr>
            <a:endParaRPr sz="1000" b="0" i="0" u="none" strike="noStrike" cap="none">
              <a:solidFill>
                <a:srgbClr val="FFFFFF"/>
              </a:solidFill>
              <a:latin typeface="Oswald"/>
              <a:ea typeface="Oswald"/>
              <a:cs typeface="Oswald"/>
              <a:sym typeface="Oswald"/>
            </a:endParaRPr>
          </a:p>
        </p:txBody>
      </p:sp>
      <p:sp>
        <p:nvSpPr>
          <p:cNvPr id="271" name="Shape 271"/>
          <p:cNvSpPr/>
          <p:nvPr/>
        </p:nvSpPr>
        <p:spPr>
          <a:xfrm>
            <a:off x="3084062" y="4863372"/>
            <a:ext cx="3733800" cy="25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00" b="1" i="0" u="none" strike="noStrike" cap="none">
                <a:solidFill>
                  <a:srgbClr val="000000"/>
                </a:solidFill>
                <a:latin typeface="Oswald"/>
                <a:ea typeface="Oswald"/>
                <a:cs typeface="Oswald"/>
                <a:sym typeface="Oswald"/>
              </a:rPr>
              <a:t>DELIVERABLE</a:t>
            </a:r>
            <a:endParaRPr sz="2000" b="1" i="0" u="none" strike="noStrike" cap="none">
              <a:solidFill>
                <a:srgbClr val="000000"/>
              </a:solidFill>
              <a:latin typeface="Oswald"/>
              <a:ea typeface="Oswald"/>
              <a:cs typeface="Oswald"/>
              <a:sym typeface="Oswald"/>
            </a:endParaRPr>
          </a:p>
        </p:txBody>
      </p:sp>
      <p:cxnSp>
        <p:nvCxnSpPr>
          <p:cNvPr id="272" name="Shape 272"/>
          <p:cNvCxnSpPr/>
          <p:nvPr/>
        </p:nvCxnSpPr>
        <p:spPr>
          <a:xfrm rot="10800000">
            <a:off x="2497950" y="1759050"/>
            <a:ext cx="0" cy="4652700"/>
          </a:xfrm>
          <a:prstGeom prst="straightConnector1">
            <a:avLst/>
          </a:prstGeom>
          <a:noFill/>
          <a:ln w="9525" cap="flat" cmpd="sng">
            <a:solidFill>
              <a:srgbClr val="B7B7B7"/>
            </a:solidFill>
            <a:prstDash val="solid"/>
            <a:round/>
            <a:headEnd type="none" w="sm" len="sm"/>
            <a:tailEnd type="none" w="sm" len="sm"/>
          </a:ln>
        </p:spPr>
      </p:cxnSp>
      <p:sp>
        <p:nvSpPr>
          <p:cNvPr id="273" name="Shape 273"/>
          <p:cNvSpPr txBox="1">
            <a:spLocks noGrp="1"/>
          </p:cNvSpPr>
          <p:nvPr>
            <p:ph type="body" idx="1"/>
          </p:nvPr>
        </p:nvSpPr>
        <p:spPr>
          <a:xfrm>
            <a:off x="3081106" y="2459469"/>
            <a:ext cx="8024400" cy="2168100"/>
          </a:xfrm>
          <a:prstGeom prst="rect">
            <a:avLst/>
          </a:prstGeom>
          <a:noFill/>
          <a:ln>
            <a:noFill/>
          </a:ln>
        </p:spPr>
        <p:txBody>
          <a:bodyPr spcFirstLastPara="1" wrap="square" lIns="97475" tIns="97475" rIns="97475" bIns="97475" anchor="t" anchorCtr="0"/>
          <a:lstStyle>
            <a:lvl1pPr marL="457200" marR="0" lvl="0" indent="-381000" algn="l" rtl="0">
              <a:lnSpc>
                <a:spcPct val="114000"/>
              </a:lnSpc>
              <a:spcBef>
                <a:spcPts val="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1pPr>
            <a:lvl2pPr marL="914400" marR="0" lvl="1" indent="-355600" algn="l" rtl="0">
              <a:lnSpc>
                <a:spcPct val="114000"/>
              </a:lnSpc>
              <a:spcBef>
                <a:spcPts val="7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2pPr>
            <a:lvl3pPr marL="1371600" marR="0" lvl="2" indent="-336550" algn="l" rtl="0">
              <a:lnSpc>
                <a:spcPct val="114000"/>
              </a:lnSpc>
              <a:spcBef>
                <a:spcPts val="100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3pPr>
            <a:lvl4pPr marL="1828800" marR="0" lvl="3"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4" name="Shape 274"/>
          <p:cNvSpPr txBox="1"/>
          <p:nvPr/>
        </p:nvSpPr>
        <p:spPr>
          <a:xfrm>
            <a:off x="3082585" y="1914082"/>
            <a:ext cx="3736800" cy="426300"/>
          </a:xfrm>
          <a:prstGeom prst="rect">
            <a:avLst/>
          </a:prstGeom>
          <a:noFill/>
          <a:ln>
            <a:noFill/>
          </a:ln>
        </p:spPr>
        <p:txBody>
          <a:bodyPr spcFirstLastPara="1" wrap="square" lIns="97475" tIns="48725" rIns="97475" bIns="48725" anchor="t" anchorCtr="0">
            <a:noAutofit/>
          </a:bodyPr>
          <a:lstStyle/>
          <a:p>
            <a:pPr marL="0" marR="0" lvl="0" indent="0" algn="l" rtl="0">
              <a:lnSpc>
                <a:spcPct val="100000"/>
              </a:lnSpc>
              <a:spcBef>
                <a:spcPts val="0"/>
              </a:spcBef>
              <a:spcAft>
                <a:spcPts val="0"/>
              </a:spcAft>
              <a:buClr>
                <a:srgbClr val="000000"/>
              </a:buClr>
              <a:buFont typeface="Oswald"/>
              <a:buNone/>
            </a:pPr>
            <a:r>
              <a:rPr lang="en-US" sz="2100" b="1" i="0" u="none" strike="noStrike" cap="none">
                <a:solidFill>
                  <a:srgbClr val="000000"/>
                </a:solidFill>
                <a:latin typeface="Oswald"/>
                <a:ea typeface="Oswald"/>
                <a:cs typeface="Oswald"/>
                <a:sym typeface="Oswald"/>
              </a:rPr>
              <a:t>DIRECTIONS</a:t>
            </a:r>
            <a:endParaRPr sz="2100" b="0" i="0" u="none" strike="noStrike" cap="none">
              <a:solidFill>
                <a:schemeClr val="dk1"/>
              </a:solidFill>
              <a:latin typeface="Calibri"/>
              <a:ea typeface="Calibri"/>
              <a:cs typeface="Calibri"/>
              <a:sym typeface="Calibri"/>
            </a:endParaRPr>
          </a:p>
        </p:txBody>
      </p:sp>
      <p:sp>
        <p:nvSpPr>
          <p:cNvPr id="275" name="Shape 275"/>
          <p:cNvSpPr txBox="1">
            <a:spLocks noGrp="1"/>
          </p:cNvSpPr>
          <p:nvPr>
            <p:ph type="body" idx="2"/>
          </p:nvPr>
        </p:nvSpPr>
        <p:spPr>
          <a:xfrm>
            <a:off x="3447558" y="5264701"/>
            <a:ext cx="7657800" cy="397800"/>
          </a:xfrm>
          <a:prstGeom prst="rect">
            <a:avLst/>
          </a:prstGeom>
          <a:noFill/>
          <a:ln>
            <a:noFill/>
          </a:ln>
        </p:spPr>
        <p:txBody>
          <a:bodyPr spcFirstLastPara="1" wrap="square" lIns="97475" tIns="97475" rIns="97475" bIns="97475" anchor="t" anchorCtr="0"/>
          <a:lstStyle>
            <a:lvl1pPr marL="457200" marR="0" lvl="0" indent="-228600" algn="l" rtl="0">
              <a:lnSpc>
                <a:spcPct val="114000"/>
              </a:lnSpc>
              <a:spcBef>
                <a:spcPts val="0"/>
              </a:spcBef>
              <a:spcAft>
                <a:spcPts val="0"/>
              </a:spcAft>
              <a:buClr>
                <a:schemeClr val="dk1"/>
              </a:buClr>
              <a:buSzPts val="3000"/>
              <a:buFont typeface="Calibri"/>
              <a:buNone/>
              <a:defRPr sz="24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700"/>
              </a:spcBef>
              <a:spcAft>
                <a:spcPts val="0"/>
              </a:spcAft>
              <a:buClr>
                <a:schemeClr val="dk1"/>
              </a:buClr>
              <a:buSzPts val="2600"/>
              <a:buFont typeface="Calibri"/>
              <a:buNone/>
              <a:defRPr sz="20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100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2000"/>
              <a:buFont typeface="Calibri"/>
              <a:buNone/>
              <a:defRPr sz="16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700"/>
              <a:buFont typeface="Calibri"/>
              <a:buNone/>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6" name="Shape 276"/>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5502" y="734830"/>
            <a:ext cx="11957333" cy="65209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28" name="Shape 28"/>
          <p:cNvSpPr txBox="1">
            <a:spLocks noGrp="1"/>
          </p:cNvSpPr>
          <p:nvPr>
            <p:ph type="subTitle" idx="1"/>
          </p:nvPr>
        </p:nvSpPr>
        <p:spPr>
          <a:xfrm>
            <a:off x="455502" y="1335989"/>
            <a:ext cx="11892907" cy="5360276"/>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L="660400" marR="0" lvl="1"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2pPr>
            <a:lvl3pPr marL="1117600" marR="0" lvl="2"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3pPr>
            <a:lvl4pPr marL="1574800" marR="0" lvl="3"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4pPr>
            <a:lvl5pPr marL="2032000" marR="0" lvl="4"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5pPr>
            <a:lvl6pPr marL="2654300" marR="0" lvl="5"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009900" marR="0" lvl="6"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365500" marR="0" lvl="7"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721100" marR="0" lvl="8"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97379" y="596670"/>
            <a:ext cx="11216700" cy="7431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79" name="Shape 279"/>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80" name="Shape 280"/>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81" name="Shape 281"/>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82" name="Shape 282"/>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83" name="Shape 283"/>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4"/>
        <p:cNvGrpSpPr/>
        <p:nvPr/>
      </p:nvGrpSpPr>
      <p:grpSpPr>
        <a:xfrm>
          <a:off x="0" y="0"/>
          <a:ext cx="0" cy="0"/>
          <a:chOff x="0" y="0"/>
          <a:chExt cx="0" cy="0"/>
        </a:xfrm>
      </p:grpSpPr>
      <p:sp>
        <p:nvSpPr>
          <p:cNvPr id="285" name="Shape 285"/>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86" name="Shape 286"/>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87" name="Shape 287"/>
          <p:cNvPicPr preferRelativeResize="0"/>
          <p:nvPr/>
        </p:nvPicPr>
        <p:blipFill rotWithShape="1">
          <a:blip r:embed="rId2">
            <a:alphaModFix/>
          </a:blip>
          <a:srcRect/>
          <a:stretch/>
        </p:blipFill>
        <p:spPr>
          <a:xfrm>
            <a:off x="12110723" y="6801591"/>
            <a:ext cx="319134" cy="318580"/>
          </a:xfrm>
          <a:prstGeom prst="rect">
            <a:avLst/>
          </a:prstGeom>
          <a:noFill/>
          <a:ln>
            <a:noFill/>
          </a:ln>
        </p:spPr>
      </p:pic>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88"/>
        <p:cNvGrpSpPr/>
        <p:nvPr/>
      </p:nvGrpSpPr>
      <p:grpSpPr>
        <a:xfrm>
          <a:off x="0" y="0"/>
          <a:ext cx="0" cy="0"/>
          <a:chOff x="0" y="0"/>
          <a:chExt cx="0" cy="0"/>
        </a:xfrm>
      </p:grpSpPr>
      <p:cxnSp>
        <p:nvCxnSpPr>
          <p:cNvPr id="289" name="Shape 289"/>
          <p:cNvCxnSpPr/>
          <p:nvPr/>
        </p:nvCxnSpPr>
        <p:spPr>
          <a:xfrm>
            <a:off x="591718" y="635000"/>
            <a:ext cx="11821200" cy="0"/>
          </a:xfrm>
          <a:prstGeom prst="straightConnector1">
            <a:avLst/>
          </a:prstGeom>
          <a:noFill/>
          <a:ln w="12700" cap="flat" cmpd="sng">
            <a:solidFill>
              <a:srgbClr val="FFFFFF"/>
            </a:solidFill>
            <a:prstDash val="solid"/>
            <a:miter lim="8000"/>
            <a:headEnd type="none" w="sm" len="sm"/>
            <a:tailEnd type="none" w="sm" len="sm"/>
          </a:ln>
        </p:spPr>
      </p:cxnSp>
      <p:cxnSp>
        <p:nvCxnSpPr>
          <p:cNvPr id="290" name="Shape 290"/>
          <p:cNvCxnSpPr/>
          <p:nvPr/>
        </p:nvCxnSpPr>
        <p:spPr>
          <a:xfrm>
            <a:off x="591718" y="1219200"/>
            <a:ext cx="11821200" cy="0"/>
          </a:xfrm>
          <a:prstGeom prst="straightConnector1">
            <a:avLst/>
          </a:prstGeom>
          <a:noFill/>
          <a:ln w="12700" cap="flat" cmpd="sng">
            <a:solidFill>
              <a:srgbClr val="FFFFFF"/>
            </a:solidFill>
            <a:prstDash val="solid"/>
            <a:miter lim="8000"/>
            <a:headEnd type="none" w="sm" len="sm"/>
            <a:tailEnd type="none" w="sm" len="sm"/>
          </a:ln>
        </p:spPr>
      </p:cxnSp>
      <p:sp>
        <p:nvSpPr>
          <p:cNvPr id="291" name="Shape 291"/>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92" name="Shape 292"/>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93" name="Shape 293"/>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94" name="Shape 294"/>
          <p:cNvSpPr txBox="1">
            <a:spLocks noGrp="1"/>
          </p:cNvSpPr>
          <p:nvPr>
            <p:ph type="title"/>
          </p:nvPr>
        </p:nvSpPr>
        <p:spPr>
          <a:xfrm>
            <a:off x="495927" y="635001"/>
            <a:ext cx="11838600" cy="6666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lt1"/>
              </a:buClr>
              <a:buSzPts val="1600"/>
              <a:buFont typeface="Oswald"/>
              <a:buNone/>
              <a:defRPr sz="3400" b="1" i="0" u="none" strike="noStrike" cap="none">
                <a:solidFill>
                  <a:schemeClr val="lt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295"/>
        <p:cNvGrpSpPr/>
        <p:nvPr/>
      </p:nvGrpSpPr>
      <p:grpSpPr>
        <a:xfrm>
          <a:off x="0" y="0"/>
          <a:ext cx="0" cy="0"/>
          <a:chOff x="0" y="0"/>
          <a:chExt cx="0" cy="0"/>
        </a:xfrm>
      </p:grpSpPr>
      <p:cxnSp>
        <p:nvCxnSpPr>
          <p:cNvPr id="296" name="Shape 296"/>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97" name="Shape 297"/>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98" name="Shape 298"/>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99" name="Shape 299"/>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300" name="Shape 300"/>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301" name="Shape 301"/>
          <p:cNvSpPr txBox="1">
            <a:spLocks noGrp="1"/>
          </p:cNvSpPr>
          <p:nvPr>
            <p:ph type="title"/>
          </p:nvPr>
        </p:nvSpPr>
        <p:spPr>
          <a:xfrm>
            <a:off x="495927" y="600229"/>
            <a:ext cx="11838600" cy="7299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302"/>
        <p:cNvGrpSpPr/>
        <p:nvPr/>
      </p:nvGrpSpPr>
      <p:grpSpPr>
        <a:xfrm>
          <a:off x="0" y="0"/>
          <a:ext cx="0" cy="0"/>
          <a:chOff x="0" y="0"/>
          <a:chExt cx="0" cy="0"/>
        </a:xfrm>
      </p:grpSpPr>
      <p:cxnSp>
        <p:nvCxnSpPr>
          <p:cNvPr id="303" name="Shape 303"/>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304" name="Shape 304"/>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305" name="Shape 305"/>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306" name="Shape 306"/>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307" name="Shape 307"/>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308" name="Shape 308"/>
          <p:cNvSpPr txBox="1">
            <a:spLocks noGrp="1"/>
          </p:cNvSpPr>
          <p:nvPr>
            <p:ph type="title"/>
          </p:nvPr>
        </p:nvSpPr>
        <p:spPr>
          <a:xfrm>
            <a:off x="495927" y="600229"/>
            <a:ext cx="11838600" cy="725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309" name="Shape 309"/>
          <p:cNvSpPr txBox="1"/>
          <p:nvPr/>
        </p:nvSpPr>
        <p:spPr>
          <a:xfrm>
            <a:off x="495927" y="1338290"/>
            <a:ext cx="6648600" cy="1409100"/>
          </a:xfrm>
          <a:prstGeom prst="rect">
            <a:avLst/>
          </a:prstGeom>
          <a:noFill/>
          <a:ln>
            <a:noFill/>
          </a:ln>
        </p:spPr>
        <p:txBody>
          <a:bodyPr spcFirstLastPara="1" wrap="square" lIns="97475" tIns="48725" rIns="97475" bIns="48725" anchor="t" anchorCtr="0">
            <a:noAutofit/>
          </a:bodyPr>
          <a:lstStyle/>
          <a:p>
            <a:pPr marL="0" marR="0" lvl="0" indent="0" algn="l" rtl="0">
              <a:spcBef>
                <a:spcPts val="0"/>
              </a:spcBef>
              <a:spcAft>
                <a:spcPts val="0"/>
              </a:spcAft>
              <a:buNone/>
            </a:pPr>
            <a:r>
              <a:rPr lang="en-US" sz="8500" b="1">
                <a:solidFill>
                  <a:schemeClr val="lt1"/>
                </a:solidFill>
                <a:latin typeface="Roboto"/>
                <a:ea typeface="Roboto"/>
                <a:cs typeface="Roboto"/>
                <a:sym typeface="Roboto"/>
              </a:rPr>
              <a:t>Q&amp;A</a:t>
            </a:r>
            <a:endParaRPr sz="1600"/>
          </a:p>
        </p:txBody>
      </p: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10"/>
        <p:cNvGrpSpPr/>
        <p:nvPr/>
      </p:nvGrpSpPr>
      <p:grpSpPr>
        <a:xfrm>
          <a:off x="0" y="0"/>
          <a:ext cx="0" cy="0"/>
          <a:chOff x="0" y="0"/>
          <a:chExt cx="0" cy="0"/>
        </a:xfrm>
      </p:grpSpPr>
      <p:pic>
        <p:nvPicPr>
          <p:cNvPr id="311" name="Shape 311"/>
          <p:cNvPicPr preferRelativeResize="0"/>
          <p:nvPr/>
        </p:nvPicPr>
        <p:blipFill rotWithShape="1">
          <a:blip r:embed="rId2">
            <a:alphaModFix/>
          </a:blip>
          <a:srcRect/>
          <a:stretch/>
        </p:blipFill>
        <p:spPr>
          <a:xfrm>
            <a:off x="3314702" y="1555329"/>
            <a:ext cx="6340180" cy="5135577"/>
          </a:xfrm>
          <a:prstGeom prst="rect">
            <a:avLst/>
          </a:prstGeom>
          <a:noFill/>
          <a:ln>
            <a:noFill/>
          </a:ln>
        </p:spPr>
      </p:pic>
      <p:cxnSp>
        <p:nvCxnSpPr>
          <p:cNvPr id="312" name="Shape 312"/>
          <p:cNvCxnSpPr/>
          <p:nvPr/>
        </p:nvCxnSpPr>
        <p:spPr>
          <a:xfrm>
            <a:off x="635001" y="635000"/>
            <a:ext cx="11734500" cy="0"/>
          </a:xfrm>
          <a:prstGeom prst="straightConnector1">
            <a:avLst/>
          </a:prstGeom>
          <a:noFill/>
          <a:ln>
            <a:noFill/>
          </a:ln>
        </p:spPr>
      </p:cxnSp>
      <p:cxnSp>
        <p:nvCxnSpPr>
          <p:cNvPr id="313" name="Shape 313"/>
          <p:cNvCxnSpPr/>
          <p:nvPr/>
        </p:nvCxnSpPr>
        <p:spPr>
          <a:xfrm>
            <a:off x="635001" y="1219200"/>
            <a:ext cx="11734500" cy="0"/>
          </a:xfrm>
          <a:prstGeom prst="straightConnector1">
            <a:avLst/>
          </a:prstGeom>
          <a:noFill/>
          <a:ln>
            <a:noFill/>
          </a:ln>
        </p:spPr>
      </p:cxnSp>
      <p:sp>
        <p:nvSpPr>
          <p:cNvPr id="314" name="Shape 314"/>
          <p:cNvSpPr txBox="1">
            <a:spLocks noGrp="1"/>
          </p:cNvSpPr>
          <p:nvPr>
            <p:ph type="body" idx="1"/>
          </p:nvPr>
        </p:nvSpPr>
        <p:spPr>
          <a:xfrm>
            <a:off x="3606800" y="1803401"/>
            <a:ext cx="5829600" cy="32895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315"/>
        <p:cNvGrpSpPr/>
        <p:nvPr/>
      </p:nvGrpSpPr>
      <p:grpSpPr>
        <a:xfrm>
          <a:off x="0" y="0"/>
          <a:ext cx="0" cy="0"/>
          <a:chOff x="0" y="0"/>
          <a:chExt cx="0" cy="0"/>
        </a:xfrm>
      </p:grpSpPr>
      <p:pic>
        <p:nvPicPr>
          <p:cNvPr id="316" name="Shape 316"/>
          <p:cNvPicPr preferRelativeResize="0"/>
          <p:nvPr/>
        </p:nvPicPr>
        <p:blipFill rotWithShape="1">
          <a:blip r:embed="rId2">
            <a:alphaModFix/>
          </a:blip>
          <a:srcRect/>
          <a:stretch/>
        </p:blipFill>
        <p:spPr>
          <a:xfrm>
            <a:off x="2794791" y="1556145"/>
            <a:ext cx="7294389" cy="5128009"/>
          </a:xfrm>
          <a:prstGeom prst="rect">
            <a:avLst/>
          </a:prstGeom>
          <a:noFill/>
          <a:ln>
            <a:noFill/>
          </a:ln>
        </p:spPr>
      </p:pic>
      <p:cxnSp>
        <p:nvCxnSpPr>
          <p:cNvPr id="317" name="Shape 317"/>
          <p:cNvCxnSpPr/>
          <p:nvPr/>
        </p:nvCxnSpPr>
        <p:spPr>
          <a:xfrm>
            <a:off x="635001" y="635000"/>
            <a:ext cx="11734500" cy="0"/>
          </a:xfrm>
          <a:prstGeom prst="straightConnector1">
            <a:avLst/>
          </a:prstGeom>
          <a:noFill/>
          <a:ln>
            <a:noFill/>
          </a:ln>
        </p:spPr>
      </p:cxnSp>
      <p:cxnSp>
        <p:nvCxnSpPr>
          <p:cNvPr id="318" name="Shape 318"/>
          <p:cNvCxnSpPr/>
          <p:nvPr/>
        </p:nvCxnSpPr>
        <p:spPr>
          <a:xfrm>
            <a:off x="635001" y="1219200"/>
            <a:ext cx="11734500" cy="0"/>
          </a:xfrm>
          <a:prstGeom prst="straightConnector1">
            <a:avLst/>
          </a:prstGeom>
          <a:noFill/>
          <a:ln>
            <a:noFill/>
          </a:ln>
        </p:spPr>
      </p:cxnSp>
      <p:sp>
        <p:nvSpPr>
          <p:cNvPr id="319" name="Shape 319"/>
          <p:cNvSpPr txBox="1">
            <a:spLocks noGrp="1"/>
          </p:cNvSpPr>
          <p:nvPr>
            <p:ph type="body" idx="1"/>
          </p:nvPr>
        </p:nvSpPr>
        <p:spPr>
          <a:xfrm>
            <a:off x="3759200" y="1841501"/>
            <a:ext cx="5448000" cy="33909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320"/>
        <p:cNvGrpSpPr/>
        <p:nvPr/>
      </p:nvGrpSpPr>
      <p:grpSpPr>
        <a:xfrm>
          <a:off x="0" y="0"/>
          <a:ext cx="0" cy="0"/>
          <a:chOff x="0" y="0"/>
          <a:chExt cx="0" cy="0"/>
        </a:xfrm>
      </p:grpSpPr>
      <p:pic>
        <p:nvPicPr>
          <p:cNvPr id="321" name="Shape 321"/>
          <p:cNvPicPr preferRelativeResize="0"/>
          <p:nvPr/>
        </p:nvPicPr>
        <p:blipFill rotWithShape="1">
          <a:blip r:embed="rId2">
            <a:alphaModFix/>
          </a:blip>
          <a:srcRect/>
          <a:stretch/>
        </p:blipFill>
        <p:spPr>
          <a:xfrm>
            <a:off x="3136900" y="1511301"/>
            <a:ext cx="6822484" cy="5325527"/>
          </a:xfrm>
          <a:prstGeom prst="rect">
            <a:avLst/>
          </a:prstGeom>
          <a:noFill/>
          <a:ln>
            <a:noFill/>
          </a:ln>
        </p:spPr>
      </p:pic>
      <p:cxnSp>
        <p:nvCxnSpPr>
          <p:cNvPr id="322" name="Shape 322"/>
          <p:cNvCxnSpPr/>
          <p:nvPr/>
        </p:nvCxnSpPr>
        <p:spPr>
          <a:xfrm>
            <a:off x="635001" y="635000"/>
            <a:ext cx="11734500" cy="0"/>
          </a:xfrm>
          <a:prstGeom prst="straightConnector1">
            <a:avLst/>
          </a:prstGeom>
          <a:noFill/>
          <a:ln>
            <a:noFill/>
          </a:ln>
        </p:spPr>
      </p:cxnSp>
      <p:cxnSp>
        <p:nvCxnSpPr>
          <p:cNvPr id="323" name="Shape 323"/>
          <p:cNvCxnSpPr/>
          <p:nvPr/>
        </p:nvCxnSpPr>
        <p:spPr>
          <a:xfrm>
            <a:off x="635001" y="1219200"/>
            <a:ext cx="11734500" cy="0"/>
          </a:xfrm>
          <a:prstGeom prst="straightConnector1">
            <a:avLst/>
          </a:prstGeom>
          <a:noFill/>
          <a:ln>
            <a:noFill/>
          </a:ln>
        </p:spPr>
      </p:cxnSp>
      <p:sp>
        <p:nvSpPr>
          <p:cNvPr id="324" name="Shape 324"/>
          <p:cNvSpPr txBox="1">
            <a:spLocks noGrp="1"/>
          </p:cNvSpPr>
          <p:nvPr>
            <p:ph type="body" idx="1"/>
          </p:nvPr>
        </p:nvSpPr>
        <p:spPr>
          <a:xfrm>
            <a:off x="3822702" y="2095501"/>
            <a:ext cx="5435700" cy="40896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2">
            <a:alphaModFix/>
          </a:blip>
          <a:srcRect/>
          <a:stretch/>
        </p:blipFill>
        <p:spPr>
          <a:xfrm>
            <a:off x="1016000" y="1313656"/>
            <a:ext cx="4030387" cy="6040332"/>
          </a:xfrm>
          <a:prstGeom prst="rect">
            <a:avLst/>
          </a:prstGeom>
          <a:noFill/>
          <a:ln>
            <a:noFill/>
          </a:ln>
        </p:spPr>
      </p:pic>
      <p:pic>
        <p:nvPicPr>
          <p:cNvPr id="327" name="Shape 327"/>
          <p:cNvPicPr preferRelativeResize="0"/>
          <p:nvPr/>
        </p:nvPicPr>
        <p:blipFill rotWithShape="1">
          <a:blip r:embed="rId3">
            <a:alphaModFix/>
          </a:blip>
          <a:srcRect/>
          <a:stretch/>
        </p:blipFill>
        <p:spPr>
          <a:xfrm>
            <a:off x="4673600" y="1371602"/>
            <a:ext cx="3683379" cy="5477177"/>
          </a:xfrm>
          <a:prstGeom prst="rect">
            <a:avLst/>
          </a:prstGeom>
          <a:noFill/>
          <a:ln>
            <a:noFill/>
          </a:ln>
        </p:spPr>
      </p:pic>
      <p:pic>
        <p:nvPicPr>
          <p:cNvPr id="328" name="Shape 328"/>
          <p:cNvPicPr preferRelativeResize="0"/>
          <p:nvPr/>
        </p:nvPicPr>
        <p:blipFill rotWithShape="1">
          <a:blip r:embed="rId4">
            <a:alphaModFix/>
          </a:blip>
          <a:srcRect/>
          <a:stretch/>
        </p:blipFill>
        <p:spPr>
          <a:xfrm>
            <a:off x="8508999" y="1358902"/>
            <a:ext cx="2972367" cy="5459451"/>
          </a:xfrm>
          <a:prstGeom prst="rect">
            <a:avLst/>
          </a:prstGeom>
          <a:noFill/>
          <a:ln>
            <a:noFill/>
          </a:ln>
        </p:spPr>
      </p:pic>
      <p:cxnSp>
        <p:nvCxnSpPr>
          <p:cNvPr id="329" name="Shape 329"/>
          <p:cNvCxnSpPr/>
          <p:nvPr/>
        </p:nvCxnSpPr>
        <p:spPr>
          <a:xfrm>
            <a:off x="635001" y="635000"/>
            <a:ext cx="11734500" cy="0"/>
          </a:xfrm>
          <a:prstGeom prst="straightConnector1">
            <a:avLst/>
          </a:prstGeom>
          <a:noFill/>
          <a:ln>
            <a:noFill/>
          </a:ln>
        </p:spPr>
      </p:cxnSp>
      <p:cxnSp>
        <p:nvCxnSpPr>
          <p:cNvPr id="330" name="Shape 330"/>
          <p:cNvCxnSpPr/>
          <p:nvPr/>
        </p:nvCxnSpPr>
        <p:spPr>
          <a:xfrm>
            <a:off x="635001" y="1219200"/>
            <a:ext cx="11734500" cy="0"/>
          </a:xfrm>
          <a:prstGeom prst="straightConnector1">
            <a:avLst/>
          </a:prstGeom>
          <a:noFill/>
          <a:ln>
            <a:noFill/>
          </a:ln>
        </p:spPr>
      </p:cxnSp>
      <p:sp>
        <p:nvSpPr>
          <p:cNvPr id="331" name="Shape 331"/>
          <p:cNvSpPr/>
          <p:nvPr/>
        </p:nvSpPr>
        <p:spPr>
          <a:xfrm>
            <a:off x="5651502"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332" name="Shape 332"/>
          <p:cNvSpPr/>
          <p:nvPr/>
        </p:nvSpPr>
        <p:spPr>
          <a:xfrm>
            <a:off x="9182100"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333" name="Shape 333"/>
          <p:cNvSpPr txBox="1">
            <a:spLocks noGrp="1"/>
          </p:cNvSpPr>
          <p:nvPr>
            <p:ph type="body" idx="1"/>
          </p:nvPr>
        </p:nvSpPr>
        <p:spPr>
          <a:xfrm>
            <a:off x="1841501" y="1981202"/>
            <a:ext cx="2311200" cy="39624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455502" y="734830"/>
            <a:ext cx="11957400" cy="652200"/>
          </a:xfrm>
          <a:prstGeom prst="rect">
            <a:avLst/>
          </a:prstGeom>
          <a:noFill/>
          <a:ln>
            <a:noFill/>
          </a:ln>
        </p:spPr>
        <p:txBody>
          <a:bodyPr spcFirstLastPara="1" wrap="square" lIns="97475" tIns="97475" rIns="97475" bIns="97475" anchor="t"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336" name="Shape 336"/>
          <p:cNvSpPr/>
          <p:nvPr/>
        </p:nvSpPr>
        <p:spPr>
          <a:xfrm>
            <a:off x="671716" y="1536032"/>
            <a:ext cx="1831200" cy="1828200"/>
          </a:xfrm>
          <a:prstGeom prst="rect">
            <a:avLst/>
          </a:prstGeom>
          <a:solidFill>
            <a:srgbClr val="0000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BLACK</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37" name="Shape 337"/>
          <p:cNvSpPr/>
          <p:nvPr/>
        </p:nvSpPr>
        <p:spPr>
          <a:xfrm>
            <a:off x="2691983" y="1536032"/>
            <a:ext cx="1831200" cy="1828200"/>
          </a:xfrm>
          <a:prstGeom prst="rect">
            <a:avLst/>
          </a:prstGeom>
          <a:solidFill>
            <a:srgbClr val="FFFFFF"/>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WHITE</a:t>
            </a:r>
            <a:endParaRPr sz="1600"/>
          </a:p>
          <a:p>
            <a:pPr marL="0" marR="0" lvl="0" indent="0" algn="l" rtl="0">
              <a:lnSpc>
                <a:spcPct val="100000"/>
              </a:lnSpc>
              <a:spcBef>
                <a:spcPts val="0"/>
              </a:spcBef>
              <a:spcAft>
                <a:spcPts val="0"/>
              </a:spcAft>
              <a:buClr>
                <a:srgbClr val="000000"/>
              </a:buClr>
              <a:buFont typeface="Georgia"/>
              <a:buNone/>
            </a:pPr>
            <a:r>
              <a:rPr lang="en-US" sz="14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CMYK 0/0/0/0</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RGB 255/255/255</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HEX FFFFFF</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PMS -</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38" name="Shape 338"/>
          <p:cNvSpPr/>
          <p:nvPr/>
        </p:nvSpPr>
        <p:spPr>
          <a:xfrm>
            <a:off x="4712250" y="1536032"/>
            <a:ext cx="1831200" cy="1828200"/>
          </a:xfrm>
          <a:prstGeom prst="rect">
            <a:avLst/>
          </a:prstGeom>
          <a:solidFill>
            <a:srgbClr val="E51B24"/>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RED</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39" name="Shape 339"/>
          <p:cNvSpPr/>
          <p:nvPr/>
        </p:nvSpPr>
        <p:spPr>
          <a:xfrm>
            <a:off x="671715" y="3511937"/>
            <a:ext cx="1426200" cy="1423800"/>
          </a:xfrm>
          <a:prstGeom prst="rect">
            <a:avLst/>
          </a:prstGeom>
          <a:solidFill>
            <a:srgbClr val="FFDB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YELLOW</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40" name="Shape 340"/>
          <p:cNvSpPr/>
          <p:nvPr/>
        </p:nvSpPr>
        <p:spPr>
          <a:xfrm>
            <a:off x="2270205" y="3511937"/>
            <a:ext cx="1426200" cy="1423800"/>
          </a:xfrm>
          <a:prstGeom prst="rect">
            <a:avLst/>
          </a:prstGeom>
          <a:solidFill>
            <a:srgbClr val="85E8D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MINT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85e8da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41" name="Shape 341"/>
          <p:cNvSpPr/>
          <p:nvPr/>
        </p:nvSpPr>
        <p:spPr>
          <a:xfrm>
            <a:off x="3868693" y="3511937"/>
            <a:ext cx="1426200" cy="1423800"/>
          </a:xfrm>
          <a:prstGeom prst="rect">
            <a:avLst/>
          </a:prstGeom>
          <a:solidFill>
            <a:srgbClr val="1ECAC7"/>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TEAL</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1ecac7</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42" name="Shape 342"/>
          <p:cNvSpPr/>
          <p:nvPr/>
        </p:nvSpPr>
        <p:spPr>
          <a:xfrm>
            <a:off x="671732" y="5106993"/>
            <a:ext cx="1426200" cy="1423800"/>
          </a:xfrm>
          <a:prstGeom prst="rect">
            <a:avLst/>
          </a:prstGeom>
          <a:solidFill>
            <a:srgbClr val="FFAEC2"/>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PINK</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ffaec2</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43" name="Shape 343"/>
          <p:cNvSpPr/>
          <p:nvPr/>
        </p:nvSpPr>
        <p:spPr>
          <a:xfrm>
            <a:off x="2270223" y="5106993"/>
            <a:ext cx="1426200" cy="1423800"/>
          </a:xfrm>
          <a:prstGeom prst="rect">
            <a:avLst/>
          </a:prstGeom>
          <a:solidFill>
            <a:srgbClr val="EAEAE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LIGHT GREY</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eaeaea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44" name="Shape 344"/>
          <p:cNvSpPr/>
          <p:nvPr/>
        </p:nvSpPr>
        <p:spPr>
          <a:xfrm>
            <a:off x="5467182" y="3511937"/>
            <a:ext cx="1426200" cy="1423800"/>
          </a:xfrm>
          <a:prstGeom prst="rect">
            <a:avLst/>
          </a:prstGeom>
          <a:solidFill>
            <a:srgbClr val="7A174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BURGUNDY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7a1743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45" name="Shape 345"/>
          <p:cNvSpPr/>
          <p:nvPr/>
        </p:nvSpPr>
        <p:spPr>
          <a:xfrm>
            <a:off x="3868710" y="5106993"/>
            <a:ext cx="1426200" cy="1423800"/>
          </a:xfrm>
          <a:prstGeom prst="rect">
            <a:avLst/>
          </a:prstGeom>
          <a:solidFill>
            <a:srgbClr val="33333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DARK GREY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333333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grpSp>
        <p:nvGrpSpPr>
          <p:cNvPr id="346" name="Shape 346"/>
          <p:cNvGrpSpPr/>
          <p:nvPr/>
        </p:nvGrpSpPr>
        <p:grpSpPr>
          <a:xfrm>
            <a:off x="8809401" y="1644328"/>
            <a:ext cx="2616343" cy="2712688"/>
            <a:chOff x="1020750" y="2355030"/>
            <a:chExt cx="1839645" cy="1910613"/>
          </a:xfrm>
        </p:grpSpPr>
        <p:sp>
          <p:nvSpPr>
            <p:cNvPr id="347" name="Shape 347"/>
            <p:cNvSpPr/>
            <p:nvPr/>
          </p:nvSpPr>
          <p:spPr>
            <a:xfrm>
              <a:off x="1020750" y="2355030"/>
              <a:ext cx="1822500" cy="1902000"/>
            </a:xfrm>
            <a:prstGeom prst="rect">
              <a:avLst/>
            </a:prstGeom>
            <a:solidFill>
              <a:srgbClr val="FFDB00"/>
            </a:solidFill>
            <a:ln>
              <a:noFill/>
            </a:ln>
          </p:spPr>
          <p:txBody>
            <a:bodyPr spcFirstLastPara="1" wrap="square" lIns="97475" tIns="97475" rIns="97475" bIns="97475"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INSERT TERM</a:t>
              </a:r>
              <a:endParaRPr sz="1600"/>
            </a:p>
            <a:p>
              <a:pPr marL="0" marR="0" lvl="0" indent="0" algn="l" rtl="0">
                <a:lnSpc>
                  <a:spcPct val="115000"/>
                </a:lnSpc>
                <a:spcBef>
                  <a:spcPts val="0"/>
                </a:spcBef>
                <a:spcAft>
                  <a:spcPts val="0"/>
                </a:spcAft>
                <a:buClr>
                  <a:schemeClr val="dk1"/>
                </a:buClr>
                <a:buFont typeface="Calibri"/>
                <a:buNone/>
              </a:pPr>
              <a:endParaRPr sz="9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2000" b="0" i="0" u="none" strike="noStrike" cap="none">
                  <a:solidFill>
                    <a:srgbClr val="000000"/>
                  </a:solidFill>
                  <a:latin typeface="Georgia"/>
                  <a:ea typeface="Georgia"/>
                  <a:cs typeface="Georgia"/>
                  <a:sym typeface="Georgia"/>
                </a:rPr>
                <a:t>Ipsum dolor sit amet...</a:t>
              </a:r>
              <a:endParaRPr sz="1600"/>
            </a:p>
            <a:p>
              <a:pPr marL="0" marR="0" lvl="0" indent="0" algn="l" rtl="0">
                <a:lnSpc>
                  <a:spcPct val="115000"/>
                </a:lnSpc>
                <a:spcBef>
                  <a:spcPts val="0"/>
                </a:spcBef>
                <a:spcAft>
                  <a:spcPts val="0"/>
                </a:spcAft>
                <a:buClr>
                  <a:schemeClr val="dk1"/>
                </a:buClr>
                <a:buFont typeface="Calibri"/>
                <a:buNone/>
              </a:pPr>
              <a:endParaRPr sz="2000" b="0" i="0" u="none" strike="noStrike" cap="none">
                <a:solidFill>
                  <a:srgbClr val="000000"/>
                </a:solidFill>
                <a:latin typeface="Georgia"/>
                <a:ea typeface="Georgia"/>
                <a:cs typeface="Georgia"/>
                <a:sym typeface="Georgia"/>
              </a:endParaRPr>
            </a:p>
          </p:txBody>
        </p:sp>
        <p:grpSp>
          <p:nvGrpSpPr>
            <p:cNvPr id="348" name="Shape 348"/>
            <p:cNvGrpSpPr/>
            <p:nvPr/>
          </p:nvGrpSpPr>
          <p:grpSpPr>
            <a:xfrm>
              <a:off x="2584713" y="3989961"/>
              <a:ext cx="275682" cy="275682"/>
              <a:chOff x="2893512" y="3993856"/>
              <a:chExt cx="275682" cy="275682"/>
            </a:xfrm>
          </p:grpSpPr>
          <p:sp>
            <p:nvSpPr>
              <p:cNvPr id="349" name="Shape 349"/>
              <p:cNvSpPr/>
              <p:nvPr/>
            </p:nvSpPr>
            <p:spPr>
              <a:xfrm rot="-5400000">
                <a:off x="2893512" y="3999838"/>
                <a:ext cx="269700" cy="269700"/>
              </a:xfrm>
              <a:prstGeom prst="rtTriangle">
                <a:avLst/>
              </a:prstGeom>
              <a:solidFill>
                <a:srgbClr val="FFFFFF"/>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sp>
            <p:nvSpPr>
              <p:cNvPr id="350" name="Shape 350"/>
              <p:cNvSpPr/>
              <p:nvPr/>
            </p:nvSpPr>
            <p:spPr>
              <a:xfrm rot="5400000">
                <a:off x="2899494" y="3993856"/>
                <a:ext cx="269700" cy="269700"/>
              </a:xfrm>
              <a:prstGeom prst="rtTriangle">
                <a:avLst/>
              </a:prstGeom>
              <a:solidFill>
                <a:srgbClr val="FFFFFF">
                  <a:alpha val="50590"/>
                </a:srgbClr>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grpSp>
      <p:grpSp>
        <p:nvGrpSpPr>
          <p:cNvPr id="351" name="Shape 351"/>
          <p:cNvGrpSpPr/>
          <p:nvPr/>
        </p:nvGrpSpPr>
        <p:grpSpPr>
          <a:xfrm>
            <a:off x="8379255" y="4483599"/>
            <a:ext cx="3476426" cy="2155574"/>
            <a:chOff x="5540475" y="1141525"/>
            <a:chExt cx="2444400" cy="1518224"/>
          </a:xfrm>
        </p:grpSpPr>
        <p:sp>
          <p:nvSpPr>
            <p:cNvPr id="352" name="Shape 352"/>
            <p:cNvSpPr/>
            <p:nvPr/>
          </p:nvSpPr>
          <p:spPr>
            <a:xfrm>
              <a:off x="5540475" y="1141525"/>
              <a:ext cx="2444400" cy="1324200"/>
            </a:xfrm>
            <a:prstGeom prst="roundRect">
              <a:avLst>
                <a:gd name="adj" fmla="val 16667"/>
              </a:avLst>
            </a:prstGeom>
            <a:solidFill>
              <a:srgbClr val="E51B24"/>
            </a:solidFill>
            <a:ln>
              <a:noFill/>
            </a:ln>
          </p:spPr>
          <p:txBody>
            <a:bodyPr spcFirstLastPara="1" wrap="square" lIns="97475" tIns="97475" rIns="97475" bIns="97475" anchor="t" anchorCtr="0">
              <a:noAutofit/>
            </a:bodyPr>
            <a:lstStyle/>
            <a:p>
              <a:pPr marL="0" marR="0" lvl="0" indent="0" algn="l" rtl="0">
                <a:lnSpc>
                  <a:spcPct val="115000"/>
                </a:lnSpc>
                <a:spcBef>
                  <a:spcPts val="0"/>
                </a:spcBef>
                <a:spcAft>
                  <a:spcPts val="0"/>
                </a:spcAft>
                <a:buClr>
                  <a:srgbClr val="FFFFFF"/>
                </a:buClr>
                <a:buFont typeface="Georgia"/>
                <a:buNone/>
              </a:pPr>
              <a:r>
                <a:rPr lang="en-US" sz="1700" b="0" i="0" u="none" strike="noStrike" cap="none">
                  <a:solidFill>
                    <a:srgbClr val="FFFFFF"/>
                  </a:solidFill>
                  <a:latin typeface="Georgia"/>
                  <a:ea typeface="Georgia"/>
                  <a:cs typeface="Georgia"/>
                  <a:sym typeface="Georgia"/>
                </a:rPr>
                <a:t>Ipsum dolor sit amet...</a:t>
              </a:r>
              <a:endParaRPr sz="1600"/>
            </a:p>
          </p:txBody>
        </p:sp>
        <p:sp>
          <p:nvSpPr>
            <p:cNvPr id="353" name="Shape 35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5502" y="734830"/>
            <a:ext cx="11957333" cy="65209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1" name="Shape 31"/>
          <p:cNvSpPr txBox="1">
            <a:spLocks noGrp="1"/>
          </p:cNvSpPr>
          <p:nvPr>
            <p:ph type="body" idx="1"/>
          </p:nvPr>
        </p:nvSpPr>
        <p:spPr>
          <a:xfrm>
            <a:off x="290367" y="1333432"/>
            <a:ext cx="12076372" cy="5391796"/>
          </a:xfrm>
          <a:prstGeom prst="rect">
            <a:avLst/>
          </a:prstGeom>
          <a:noFill/>
          <a:ln>
            <a:noFill/>
          </a:ln>
        </p:spPr>
        <p:txBody>
          <a:bodyPr spcFirstLastPara="1" wrap="square" lIns="91425" tIns="91425" rIns="91425" bIns="91425" anchor="t" anchorCtr="0"/>
          <a:lstStyle>
            <a:lvl1pPr marL="457200" marR="0" lvl="0" indent="-390906" algn="l" rtl="0">
              <a:lnSpc>
                <a:spcPct val="115000"/>
              </a:lnSpc>
              <a:spcBef>
                <a:spcPts val="852"/>
              </a:spcBef>
              <a:spcAft>
                <a:spcPts val="0"/>
              </a:spcAft>
              <a:buClr>
                <a:srgbClr val="000000"/>
              </a:buClr>
              <a:buSzPts val="2556"/>
              <a:buFont typeface="Georgia"/>
              <a:buChar char="▸"/>
              <a:defRPr sz="2556"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15000"/>
              </a:lnSpc>
              <a:spcBef>
                <a:spcPts val="682"/>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2pPr>
            <a:lvl3pPr marL="1371600" marR="0" lvl="2" indent="-317500" algn="l" rtl="0">
              <a:lnSpc>
                <a:spcPct val="115000"/>
              </a:lnSpc>
              <a:spcBef>
                <a:spcPts val="682"/>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3pPr>
            <a:lvl4pPr marL="1828800" marR="0" lvl="3"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4pPr>
            <a:lvl5pPr marL="2286000" marR="0" lvl="4"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5pPr>
            <a:lvl6pPr marL="2743200" marR="0" lvl="5"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6pPr>
            <a:lvl7pPr marL="3200400" marR="0" lvl="6"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7pPr>
            <a:lvl8pPr marL="3657600" marR="0" lvl="7"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8pPr>
            <a:lvl9pPr marL="4114800" marR="0" lvl="8"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54"/>
        <p:cNvGrpSpPr/>
        <p:nvPr/>
      </p:nvGrpSpPr>
      <p:grpSpPr>
        <a:xfrm>
          <a:off x="0" y="0"/>
          <a:ext cx="0" cy="0"/>
          <a:chOff x="0" y="0"/>
          <a:chExt cx="0" cy="0"/>
        </a:xfrm>
      </p:grpSpPr>
      <p:cxnSp>
        <p:nvCxnSpPr>
          <p:cNvPr id="355" name="Shape 355"/>
          <p:cNvCxnSpPr/>
          <p:nvPr/>
        </p:nvCxnSpPr>
        <p:spPr>
          <a:xfrm>
            <a:off x="635001" y="635000"/>
            <a:ext cx="11734500" cy="0"/>
          </a:xfrm>
          <a:prstGeom prst="straightConnector1">
            <a:avLst/>
          </a:prstGeom>
          <a:noFill/>
          <a:ln>
            <a:noFill/>
          </a:ln>
        </p:spPr>
      </p:cxnSp>
      <p:cxnSp>
        <p:nvCxnSpPr>
          <p:cNvPr id="356" name="Shape 356"/>
          <p:cNvCxnSpPr/>
          <p:nvPr/>
        </p:nvCxnSpPr>
        <p:spPr>
          <a:xfrm>
            <a:off x="635001" y="1219200"/>
            <a:ext cx="11734500" cy="0"/>
          </a:xfrm>
          <a:prstGeom prst="straightConnector1">
            <a:avLst/>
          </a:prstGeom>
          <a:noFill/>
          <a:ln>
            <a:noFill/>
          </a:ln>
        </p:spPr>
      </p:cxnSp>
      <p:grpSp>
        <p:nvGrpSpPr>
          <p:cNvPr id="357" name="Shape 357"/>
          <p:cNvGrpSpPr/>
          <p:nvPr/>
        </p:nvGrpSpPr>
        <p:grpSpPr>
          <a:xfrm>
            <a:off x="635002" y="1828801"/>
            <a:ext cx="1269661" cy="1269534"/>
            <a:chOff x="0" y="0"/>
            <a:chExt cx="1269661" cy="1269661"/>
          </a:xfrm>
        </p:grpSpPr>
        <p:pic>
          <p:nvPicPr>
            <p:cNvPr id="358" name="Shape 35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59" name="Shape 35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600"/>
            </a:p>
          </p:txBody>
        </p:sp>
      </p:grpSp>
      <p:grpSp>
        <p:nvGrpSpPr>
          <p:cNvPr id="360" name="Shape 360"/>
          <p:cNvGrpSpPr/>
          <p:nvPr/>
        </p:nvGrpSpPr>
        <p:grpSpPr>
          <a:xfrm>
            <a:off x="2159002" y="1828801"/>
            <a:ext cx="1269661" cy="1269534"/>
            <a:chOff x="0" y="0"/>
            <a:chExt cx="1269661" cy="1269661"/>
          </a:xfrm>
        </p:grpSpPr>
        <p:pic>
          <p:nvPicPr>
            <p:cNvPr id="361" name="Shape 361"/>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62" name="Shape 36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63" name="Shape 363"/>
          <p:cNvGrpSpPr/>
          <p:nvPr/>
        </p:nvGrpSpPr>
        <p:grpSpPr>
          <a:xfrm>
            <a:off x="635002" y="3340102"/>
            <a:ext cx="1269661" cy="1269534"/>
            <a:chOff x="0" y="0"/>
            <a:chExt cx="1269661" cy="1269661"/>
          </a:xfrm>
        </p:grpSpPr>
        <p:pic>
          <p:nvPicPr>
            <p:cNvPr id="364" name="Shape 36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65" name="Shape 36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66" name="Shape 366"/>
          <p:cNvGrpSpPr/>
          <p:nvPr/>
        </p:nvGrpSpPr>
        <p:grpSpPr>
          <a:xfrm>
            <a:off x="2159002" y="3340102"/>
            <a:ext cx="1269661" cy="1269534"/>
            <a:chOff x="0" y="0"/>
            <a:chExt cx="1269661" cy="1269661"/>
          </a:xfrm>
        </p:grpSpPr>
        <p:pic>
          <p:nvPicPr>
            <p:cNvPr id="367" name="Shape 36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68" name="Shape 36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69" name="Shape 369"/>
          <p:cNvGrpSpPr/>
          <p:nvPr/>
        </p:nvGrpSpPr>
        <p:grpSpPr>
          <a:xfrm>
            <a:off x="635002" y="4876802"/>
            <a:ext cx="1269661" cy="1269534"/>
            <a:chOff x="0" y="0"/>
            <a:chExt cx="1269661" cy="1269661"/>
          </a:xfrm>
        </p:grpSpPr>
        <p:pic>
          <p:nvPicPr>
            <p:cNvPr id="370" name="Shape 370"/>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71" name="Shape 37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72" name="Shape 372"/>
          <p:cNvGrpSpPr/>
          <p:nvPr/>
        </p:nvGrpSpPr>
        <p:grpSpPr>
          <a:xfrm>
            <a:off x="2159002" y="4876802"/>
            <a:ext cx="1269661" cy="1269534"/>
            <a:chOff x="0" y="0"/>
            <a:chExt cx="1269661" cy="1269661"/>
          </a:xfrm>
        </p:grpSpPr>
        <p:pic>
          <p:nvPicPr>
            <p:cNvPr id="373" name="Shape 373"/>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74" name="Shape 37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sp>
        <p:nvSpPr>
          <p:cNvPr id="375" name="Shape 375"/>
          <p:cNvSpPr/>
          <p:nvPr/>
        </p:nvSpPr>
        <p:spPr>
          <a:xfrm>
            <a:off x="8790781" y="1828801"/>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600"/>
          </a:p>
        </p:txBody>
      </p:sp>
      <p:grpSp>
        <p:nvGrpSpPr>
          <p:cNvPr id="376" name="Shape 376"/>
          <p:cNvGrpSpPr/>
          <p:nvPr/>
        </p:nvGrpSpPr>
        <p:grpSpPr>
          <a:xfrm>
            <a:off x="4051299" y="1828799"/>
            <a:ext cx="2031492" cy="2031289"/>
            <a:chOff x="0" y="0"/>
            <a:chExt cx="2031492" cy="2031492"/>
          </a:xfrm>
        </p:grpSpPr>
        <p:pic>
          <p:nvPicPr>
            <p:cNvPr id="377" name="Shape 37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78" name="Shape 37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600"/>
            </a:p>
          </p:txBody>
        </p:sp>
        <p:sp>
          <p:nvSpPr>
            <p:cNvPr id="379" name="Shape 379"/>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380" name="Shape 380"/>
          <p:cNvGrpSpPr/>
          <p:nvPr/>
        </p:nvGrpSpPr>
        <p:grpSpPr>
          <a:xfrm>
            <a:off x="6362700" y="1828799"/>
            <a:ext cx="2031492" cy="2031289"/>
            <a:chOff x="0" y="0"/>
            <a:chExt cx="2031492" cy="2031492"/>
          </a:xfrm>
        </p:grpSpPr>
        <p:pic>
          <p:nvPicPr>
            <p:cNvPr id="381" name="Shape 381"/>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82" name="Shape 38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83" name="Shape 38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84" name="Shape 384"/>
          <p:cNvGrpSpPr/>
          <p:nvPr/>
        </p:nvGrpSpPr>
        <p:grpSpPr>
          <a:xfrm>
            <a:off x="4051299" y="4114798"/>
            <a:ext cx="2031492" cy="2031289"/>
            <a:chOff x="0" y="0"/>
            <a:chExt cx="2031492" cy="2031492"/>
          </a:xfrm>
        </p:grpSpPr>
        <p:pic>
          <p:nvPicPr>
            <p:cNvPr id="385" name="Shape 385"/>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86" name="Shape 38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87" name="Shape 38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88" name="Shape 388"/>
          <p:cNvGrpSpPr/>
          <p:nvPr/>
        </p:nvGrpSpPr>
        <p:grpSpPr>
          <a:xfrm>
            <a:off x="6362700" y="4114798"/>
            <a:ext cx="2031492" cy="2031289"/>
            <a:chOff x="0" y="0"/>
            <a:chExt cx="2031492" cy="2031492"/>
          </a:xfrm>
        </p:grpSpPr>
        <p:pic>
          <p:nvPicPr>
            <p:cNvPr id="389" name="Shape 389"/>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90" name="Shape 39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91" name="Shape 39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392" name="Shape 392"/>
          <p:cNvSpPr/>
          <p:nvPr/>
        </p:nvSpPr>
        <p:spPr>
          <a:xfrm>
            <a:off x="8940835" y="4156956"/>
            <a:ext cx="33315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a:t>
            </a:r>
            <a:endParaRPr sz="1600"/>
          </a:p>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600"/>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635000" y="1473200"/>
            <a:ext cx="11734800" cy="7113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400" name="Shape 400"/>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03" name="Shape 403"/>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404" name="Shape 404"/>
          <p:cNvPicPr preferRelativeResize="0"/>
          <p:nvPr/>
        </p:nvPicPr>
        <p:blipFill rotWithShape="1">
          <a:blip r:embed="rId2">
            <a:alphaModFix/>
          </a:blip>
          <a:srcRect/>
          <a:stretch/>
        </p:blipFill>
        <p:spPr>
          <a:xfrm>
            <a:off x="634999" y="762000"/>
            <a:ext cx="2831700" cy="3051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405"/>
        <p:cNvGrpSpPr/>
        <p:nvPr/>
      </p:nvGrpSpPr>
      <p:grpSpPr>
        <a:xfrm>
          <a:off x="0" y="0"/>
          <a:ext cx="0" cy="0"/>
          <a:chOff x="0" y="0"/>
          <a:chExt cx="0" cy="0"/>
        </a:xfrm>
      </p:grpSpPr>
      <p:cxnSp>
        <p:nvCxnSpPr>
          <p:cNvPr id="406" name="Shape 406"/>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07" name="Shape 407"/>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408"/>
        <p:cNvGrpSpPr/>
        <p:nvPr/>
      </p:nvGrpSpPr>
      <p:grpSpPr>
        <a:xfrm>
          <a:off x="0" y="0"/>
          <a:ext cx="0" cy="0"/>
          <a:chOff x="0" y="0"/>
          <a:chExt cx="0" cy="0"/>
        </a:xfrm>
      </p:grpSpPr>
      <p:cxnSp>
        <p:nvCxnSpPr>
          <p:cNvPr id="409" name="Shape 409"/>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410" name="Shape 410"/>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3" name="Shape 413"/>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414"/>
        <p:cNvGrpSpPr/>
        <p:nvPr/>
      </p:nvGrpSpPr>
      <p:grpSpPr>
        <a:xfrm>
          <a:off x="0" y="0"/>
          <a:ext cx="0" cy="0"/>
          <a:chOff x="0" y="0"/>
          <a:chExt cx="0" cy="0"/>
        </a:xfrm>
      </p:grpSpPr>
      <p:cxnSp>
        <p:nvCxnSpPr>
          <p:cNvPr id="415" name="Shape 415"/>
          <p:cNvCxnSpPr/>
          <p:nvPr/>
        </p:nvCxnSpPr>
        <p:spPr>
          <a:xfrm>
            <a:off x="635000" y="635000"/>
            <a:ext cx="11734800" cy="0"/>
          </a:xfrm>
          <a:prstGeom prst="straightConnector1">
            <a:avLst/>
          </a:prstGeom>
          <a:noFill/>
          <a:ln>
            <a:noFill/>
          </a:ln>
        </p:spPr>
      </p:cxnSp>
      <p:cxnSp>
        <p:nvCxnSpPr>
          <p:cNvPr id="416" name="Shape 416"/>
          <p:cNvCxnSpPr/>
          <p:nvPr/>
        </p:nvCxnSpPr>
        <p:spPr>
          <a:xfrm>
            <a:off x="635000" y="1219200"/>
            <a:ext cx="11734800" cy="0"/>
          </a:xfrm>
          <a:prstGeom prst="straightConnector1">
            <a:avLst/>
          </a:prstGeom>
          <a:noFill/>
          <a:ln>
            <a:noFill/>
          </a:ln>
        </p:spPr>
      </p:cxnSp>
      <p:cxnSp>
        <p:nvCxnSpPr>
          <p:cNvPr id="417" name="Shape 417"/>
          <p:cNvCxnSpPr/>
          <p:nvPr/>
        </p:nvCxnSpPr>
        <p:spPr>
          <a:xfrm rot="10800000" flipH="1">
            <a:off x="635000" y="2780999"/>
            <a:ext cx="3735000" cy="300"/>
          </a:xfrm>
          <a:prstGeom prst="straightConnector1">
            <a:avLst/>
          </a:prstGeom>
          <a:noFill/>
          <a:ln>
            <a:noFill/>
          </a:ln>
        </p:spPr>
      </p:cxnSp>
      <p:cxnSp>
        <p:nvCxnSpPr>
          <p:cNvPr id="418" name="Shape 418"/>
          <p:cNvCxnSpPr/>
          <p:nvPr/>
        </p:nvCxnSpPr>
        <p:spPr>
          <a:xfrm rot="10800000" flipH="1">
            <a:off x="4622800" y="2780999"/>
            <a:ext cx="7742700" cy="300"/>
          </a:xfrm>
          <a:prstGeom prst="straightConnector1">
            <a:avLst/>
          </a:prstGeom>
          <a:noFill/>
          <a:ln>
            <a:noFill/>
          </a:ln>
        </p:spPr>
      </p:cxnSp>
      <p:cxnSp>
        <p:nvCxnSpPr>
          <p:cNvPr id="419" name="Shape 419"/>
          <p:cNvCxnSpPr/>
          <p:nvPr/>
        </p:nvCxnSpPr>
        <p:spPr>
          <a:xfrm rot="10800000" flipH="1">
            <a:off x="635000" y="5752799"/>
            <a:ext cx="3735000" cy="300"/>
          </a:xfrm>
          <a:prstGeom prst="straightConnector1">
            <a:avLst/>
          </a:prstGeom>
          <a:noFill/>
          <a:ln>
            <a:noFill/>
          </a:ln>
        </p:spPr>
      </p:cxnSp>
      <p:cxnSp>
        <p:nvCxnSpPr>
          <p:cNvPr id="420" name="Shape 420"/>
          <p:cNvCxnSpPr/>
          <p:nvPr/>
        </p:nvCxnSpPr>
        <p:spPr>
          <a:xfrm>
            <a:off x="4635500" y="5753100"/>
            <a:ext cx="7732200" cy="0"/>
          </a:xfrm>
          <a:prstGeom prst="straightConnector1">
            <a:avLst/>
          </a:prstGeom>
          <a:noFill/>
          <a:ln>
            <a:noFill/>
          </a:ln>
        </p:spPr>
      </p:cxnSp>
      <p:sp>
        <p:nvSpPr>
          <p:cNvPr id="421" name="Shape 421"/>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422" name="Shape 422"/>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423" name="Shape 423"/>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424" name="Shape 424"/>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25"/>
        <p:cNvGrpSpPr/>
        <p:nvPr/>
      </p:nvGrpSpPr>
      <p:grpSpPr>
        <a:xfrm>
          <a:off x="0" y="0"/>
          <a:ext cx="0" cy="0"/>
          <a:chOff x="0" y="0"/>
          <a:chExt cx="0" cy="0"/>
        </a:xfrm>
      </p:grpSpPr>
      <p:cxnSp>
        <p:nvCxnSpPr>
          <p:cNvPr id="426" name="Shape 426"/>
          <p:cNvCxnSpPr/>
          <p:nvPr/>
        </p:nvCxnSpPr>
        <p:spPr>
          <a:xfrm>
            <a:off x="635000" y="635000"/>
            <a:ext cx="11734800" cy="0"/>
          </a:xfrm>
          <a:prstGeom prst="straightConnector1">
            <a:avLst/>
          </a:prstGeom>
          <a:noFill/>
          <a:ln>
            <a:noFill/>
          </a:ln>
        </p:spPr>
      </p:cxnSp>
      <p:cxnSp>
        <p:nvCxnSpPr>
          <p:cNvPr id="427" name="Shape 427"/>
          <p:cNvCxnSpPr/>
          <p:nvPr/>
        </p:nvCxnSpPr>
        <p:spPr>
          <a:xfrm>
            <a:off x="635000" y="1219200"/>
            <a:ext cx="11734800" cy="0"/>
          </a:xfrm>
          <a:prstGeom prst="straightConnector1">
            <a:avLst/>
          </a:prstGeom>
          <a:noFill/>
          <a:ln>
            <a:noFill/>
          </a:ln>
        </p:spPr>
      </p:cxnSp>
      <p:cxnSp>
        <p:nvCxnSpPr>
          <p:cNvPr id="428" name="Shape 428"/>
          <p:cNvCxnSpPr/>
          <p:nvPr/>
        </p:nvCxnSpPr>
        <p:spPr>
          <a:xfrm rot="10800000" flipH="1">
            <a:off x="8623300" y="2780999"/>
            <a:ext cx="3735000" cy="300"/>
          </a:xfrm>
          <a:prstGeom prst="straightConnector1">
            <a:avLst/>
          </a:prstGeom>
          <a:noFill/>
          <a:ln>
            <a:noFill/>
          </a:ln>
        </p:spPr>
      </p:cxnSp>
      <p:cxnSp>
        <p:nvCxnSpPr>
          <p:cNvPr id="429" name="Shape 429"/>
          <p:cNvCxnSpPr/>
          <p:nvPr/>
        </p:nvCxnSpPr>
        <p:spPr>
          <a:xfrm rot="10800000" flipH="1">
            <a:off x="635000" y="2780999"/>
            <a:ext cx="7742700" cy="300"/>
          </a:xfrm>
          <a:prstGeom prst="straightConnector1">
            <a:avLst/>
          </a:prstGeom>
          <a:noFill/>
          <a:ln>
            <a:noFill/>
          </a:ln>
        </p:spPr>
      </p:cxnSp>
      <p:sp>
        <p:nvSpPr>
          <p:cNvPr id="430" name="Shape 430"/>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431" name="Shape 431"/>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32"/>
        <p:cNvGrpSpPr/>
        <p:nvPr/>
      </p:nvGrpSpPr>
      <p:grpSpPr>
        <a:xfrm>
          <a:off x="0" y="0"/>
          <a:ext cx="0" cy="0"/>
          <a:chOff x="0" y="0"/>
          <a:chExt cx="0" cy="0"/>
        </a:xfrm>
      </p:grpSpPr>
      <p:pic>
        <p:nvPicPr>
          <p:cNvPr id="433" name="Shape 433"/>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434" name="Shape 434"/>
          <p:cNvCxnSpPr/>
          <p:nvPr/>
        </p:nvCxnSpPr>
        <p:spPr>
          <a:xfrm>
            <a:off x="635000" y="635000"/>
            <a:ext cx="11734800" cy="0"/>
          </a:xfrm>
          <a:prstGeom prst="straightConnector1">
            <a:avLst/>
          </a:prstGeom>
          <a:noFill/>
          <a:ln>
            <a:noFill/>
          </a:ln>
        </p:spPr>
      </p:cxnSp>
      <p:cxnSp>
        <p:nvCxnSpPr>
          <p:cNvPr id="435" name="Shape 435"/>
          <p:cNvCxnSpPr/>
          <p:nvPr/>
        </p:nvCxnSpPr>
        <p:spPr>
          <a:xfrm>
            <a:off x="635000" y="1219200"/>
            <a:ext cx="11734800" cy="0"/>
          </a:xfrm>
          <a:prstGeom prst="straightConnector1">
            <a:avLst/>
          </a:prstGeom>
          <a:noFill/>
          <a:ln>
            <a:noFill/>
          </a:ln>
        </p:spPr>
      </p:cxnSp>
      <p:sp>
        <p:nvSpPr>
          <p:cNvPr id="436" name="Shape 436"/>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37"/>
        <p:cNvGrpSpPr/>
        <p:nvPr/>
      </p:nvGrpSpPr>
      <p:grpSpPr>
        <a:xfrm>
          <a:off x="0" y="0"/>
          <a:ext cx="0" cy="0"/>
          <a:chOff x="0" y="0"/>
          <a:chExt cx="0" cy="0"/>
        </a:xfrm>
      </p:grpSpPr>
      <p:pic>
        <p:nvPicPr>
          <p:cNvPr id="438" name="Shape 438"/>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439" name="Shape 439"/>
          <p:cNvCxnSpPr/>
          <p:nvPr/>
        </p:nvCxnSpPr>
        <p:spPr>
          <a:xfrm>
            <a:off x="635000" y="635000"/>
            <a:ext cx="11734800" cy="0"/>
          </a:xfrm>
          <a:prstGeom prst="straightConnector1">
            <a:avLst/>
          </a:prstGeom>
          <a:noFill/>
          <a:ln>
            <a:noFill/>
          </a:ln>
        </p:spPr>
      </p:cxnSp>
      <p:cxnSp>
        <p:nvCxnSpPr>
          <p:cNvPr id="440" name="Shape 440"/>
          <p:cNvCxnSpPr/>
          <p:nvPr/>
        </p:nvCxnSpPr>
        <p:spPr>
          <a:xfrm>
            <a:off x="635000" y="1219200"/>
            <a:ext cx="11734800" cy="0"/>
          </a:xfrm>
          <a:prstGeom prst="straightConnector1">
            <a:avLst/>
          </a:prstGeom>
          <a:noFill/>
          <a:ln>
            <a:noFill/>
          </a:ln>
        </p:spPr>
      </p:cxnSp>
      <p:sp>
        <p:nvSpPr>
          <p:cNvPr id="441" name="Shape 441"/>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2"/>
        <p:cNvGrpSpPr/>
        <p:nvPr/>
      </p:nvGrpSpPr>
      <p:grpSpPr>
        <a:xfrm>
          <a:off x="0" y="0"/>
          <a:ext cx="0" cy="0"/>
          <a:chOff x="0" y="0"/>
          <a:chExt cx="0" cy="0"/>
        </a:xfrm>
      </p:grpSpPr>
      <p:cxnSp>
        <p:nvCxnSpPr>
          <p:cNvPr id="33" name="Shape 33"/>
          <p:cNvCxnSpPr/>
          <p:nvPr/>
        </p:nvCxnSpPr>
        <p:spPr>
          <a:xfrm>
            <a:off x="635000" y="635000"/>
            <a:ext cx="11734800" cy="11"/>
          </a:xfrm>
          <a:prstGeom prst="straightConnector1">
            <a:avLst/>
          </a:prstGeom>
          <a:noFill/>
          <a:ln w="12700" cap="flat" cmpd="sng">
            <a:solidFill>
              <a:srgbClr val="FFFFFF"/>
            </a:solidFill>
            <a:prstDash val="solid"/>
            <a:miter lim="8000"/>
            <a:headEnd type="none" w="sm" len="sm"/>
            <a:tailEnd type="none" w="sm" len="sm"/>
          </a:ln>
        </p:spPr>
      </p:cxnSp>
      <p:cxnSp>
        <p:nvCxnSpPr>
          <p:cNvPr id="34" name="Shape 34"/>
          <p:cNvCxnSpPr/>
          <p:nvPr/>
        </p:nvCxnSpPr>
        <p:spPr>
          <a:xfrm>
            <a:off x="635000" y="1219200"/>
            <a:ext cx="11734800" cy="11"/>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42"/>
        <p:cNvGrpSpPr/>
        <p:nvPr/>
      </p:nvGrpSpPr>
      <p:grpSpPr>
        <a:xfrm>
          <a:off x="0" y="0"/>
          <a:ext cx="0" cy="0"/>
          <a:chOff x="0" y="0"/>
          <a:chExt cx="0" cy="0"/>
        </a:xfrm>
      </p:grpSpPr>
      <p:pic>
        <p:nvPicPr>
          <p:cNvPr id="443" name="Shape 443"/>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444" name="Shape 444"/>
          <p:cNvCxnSpPr/>
          <p:nvPr/>
        </p:nvCxnSpPr>
        <p:spPr>
          <a:xfrm>
            <a:off x="635000" y="635000"/>
            <a:ext cx="11734800" cy="0"/>
          </a:xfrm>
          <a:prstGeom prst="straightConnector1">
            <a:avLst/>
          </a:prstGeom>
          <a:noFill/>
          <a:ln>
            <a:noFill/>
          </a:ln>
        </p:spPr>
      </p:cxnSp>
      <p:cxnSp>
        <p:nvCxnSpPr>
          <p:cNvPr id="445" name="Shape 445"/>
          <p:cNvCxnSpPr/>
          <p:nvPr/>
        </p:nvCxnSpPr>
        <p:spPr>
          <a:xfrm>
            <a:off x="635000" y="1219200"/>
            <a:ext cx="11734800" cy="0"/>
          </a:xfrm>
          <a:prstGeom prst="straightConnector1">
            <a:avLst/>
          </a:prstGeom>
          <a:noFill/>
          <a:ln>
            <a:noFill/>
          </a:ln>
        </p:spPr>
      </p:cxnSp>
      <p:sp>
        <p:nvSpPr>
          <p:cNvPr id="446" name="Shape 446"/>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47"/>
        <p:cNvGrpSpPr/>
        <p:nvPr/>
      </p:nvGrpSpPr>
      <p:grpSpPr>
        <a:xfrm>
          <a:off x="0" y="0"/>
          <a:ext cx="0" cy="0"/>
          <a:chOff x="0" y="0"/>
          <a:chExt cx="0" cy="0"/>
        </a:xfrm>
      </p:grpSpPr>
      <p:pic>
        <p:nvPicPr>
          <p:cNvPr id="448" name="Shape 448"/>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449" name="Shape 449"/>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450" name="Shape 450"/>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451" name="Shape 451"/>
          <p:cNvCxnSpPr/>
          <p:nvPr/>
        </p:nvCxnSpPr>
        <p:spPr>
          <a:xfrm>
            <a:off x="635000" y="635000"/>
            <a:ext cx="11734800" cy="0"/>
          </a:xfrm>
          <a:prstGeom prst="straightConnector1">
            <a:avLst/>
          </a:prstGeom>
          <a:noFill/>
          <a:ln>
            <a:noFill/>
          </a:ln>
        </p:spPr>
      </p:cxnSp>
      <p:cxnSp>
        <p:nvCxnSpPr>
          <p:cNvPr id="452" name="Shape 452"/>
          <p:cNvCxnSpPr/>
          <p:nvPr/>
        </p:nvCxnSpPr>
        <p:spPr>
          <a:xfrm>
            <a:off x="635000" y="1219200"/>
            <a:ext cx="11734800" cy="0"/>
          </a:xfrm>
          <a:prstGeom prst="straightConnector1">
            <a:avLst/>
          </a:prstGeom>
          <a:noFill/>
          <a:ln>
            <a:noFill/>
          </a:ln>
        </p:spPr>
      </p:cxnSp>
      <p:sp>
        <p:nvSpPr>
          <p:cNvPr id="453" name="Shape 453"/>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54" name="Shape 454"/>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55" name="Shape 455"/>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56"/>
        <p:cNvGrpSpPr/>
        <p:nvPr/>
      </p:nvGrpSpPr>
      <p:grpSpPr>
        <a:xfrm>
          <a:off x="0" y="0"/>
          <a:ext cx="0" cy="0"/>
          <a:chOff x="0" y="0"/>
          <a:chExt cx="0" cy="0"/>
        </a:xfrm>
      </p:grpSpPr>
      <p:cxnSp>
        <p:nvCxnSpPr>
          <p:cNvPr id="457" name="Shape 457"/>
          <p:cNvCxnSpPr/>
          <p:nvPr/>
        </p:nvCxnSpPr>
        <p:spPr>
          <a:xfrm>
            <a:off x="635000" y="635000"/>
            <a:ext cx="11734800" cy="0"/>
          </a:xfrm>
          <a:prstGeom prst="straightConnector1">
            <a:avLst/>
          </a:prstGeom>
          <a:noFill/>
          <a:ln>
            <a:noFill/>
          </a:ln>
        </p:spPr>
      </p:cxnSp>
      <p:cxnSp>
        <p:nvCxnSpPr>
          <p:cNvPr id="458" name="Shape 458"/>
          <p:cNvCxnSpPr/>
          <p:nvPr/>
        </p:nvCxnSpPr>
        <p:spPr>
          <a:xfrm>
            <a:off x="635000" y="1219200"/>
            <a:ext cx="11734800" cy="0"/>
          </a:xfrm>
          <a:prstGeom prst="straightConnector1">
            <a:avLst/>
          </a:prstGeom>
          <a:noFill/>
          <a:ln>
            <a:noFill/>
          </a:ln>
        </p:spPr>
      </p:cxnSp>
      <p:sp>
        <p:nvSpPr>
          <p:cNvPr id="459" name="Shape 459"/>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0" name="Shape 460"/>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1" name="Shape 461"/>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62"/>
        <p:cNvGrpSpPr/>
        <p:nvPr/>
      </p:nvGrpSpPr>
      <p:grpSpPr>
        <a:xfrm>
          <a:off x="0" y="0"/>
          <a:ext cx="0" cy="0"/>
          <a:chOff x="0" y="0"/>
          <a:chExt cx="0" cy="0"/>
        </a:xfrm>
      </p:grpSpPr>
      <p:cxnSp>
        <p:nvCxnSpPr>
          <p:cNvPr id="463" name="Shape 463"/>
          <p:cNvCxnSpPr/>
          <p:nvPr/>
        </p:nvCxnSpPr>
        <p:spPr>
          <a:xfrm>
            <a:off x="635000" y="635000"/>
            <a:ext cx="11734800" cy="0"/>
          </a:xfrm>
          <a:prstGeom prst="straightConnector1">
            <a:avLst/>
          </a:prstGeom>
          <a:noFill/>
          <a:ln>
            <a:noFill/>
          </a:ln>
        </p:spPr>
      </p:cxnSp>
      <p:cxnSp>
        <p:nvCxnSpPr>
          <p:cNvPr id="464" name="Shape 464"/>
          <p:cNvCxnSpPr/>
          <p:nvPr/>
        </p:nvCxnSpPr>
        <p:spPr>
          <a:xfrm>
            <a:off x="635000" y="1219200"/>
            <a:ext cx="11734800" cy="0"/>
          </a:xfrm>
          <a:prstGeom prst="straightConnector1">
            <a:avLst/>
          </a:prstGeom>
          <a:noFill/>
          <a:ln>
            <a:noFill/>
          </a:ln>
        </p:spPr>
      </p:cxnSp>
      <p:grpSp>
        <p:nvGrpSpPr>
          <p:cNvPr id="465" name="Shape 465"/>
          <p:cNvGrpSpPr/>
          <p:nvPr/>
        </p:nvGrpSpPr>
        <p:grpSpPr>
          <a:xfrm>
            <a:off x="635000" y="1828800"/>
            <a:ext cx="1269900" cy="1269900"/>
            <a:chOff x="0" y="0"/>
            <a:chExt cx="1269900" cy="1269900"/>
          </a:xfrm>
        </p:grpSpPr>
        <p:pic>
          <p:nvPicPr>
            <p:cNvPr id="466" name="Shape 46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67" name="Shape 46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468" name="Shape 468"/>
          <p:cNvGrpSpPr/>
          <p:nvPr/>
        </p:nvGrpSpPr>
        <p:grpSpPr>
          <a:xfrm>
            <a:off x="2159000" y="1828800"/>
            <a:ext cx="1269900" cy="1269900"/>
            <a:chOff x="0" y="0"/>
            <a:chExt cx="1269900" cy="1269900"/>
          </a:xfrm>
        </p:grpSpPr>
        <p:pic>
          <p:nvPicPr>
            <p:cNvPr id="469" name="Shape 469"/>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470" name="Shape 47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71" name="Shape 471"/>
          <p:cNvGrpSpPr/>
          <p:nvPr/>
        </p:nvGrpSpPr>
        <p:grpSpPr>
          <a:xfrm>
            <a:off x="635000" y="3340100"/>
            <a:ext cx="1269900" cy="1269900"/>
            <a:chOff x="0" y="0"/>
            <a:chExt cx="1269900" cy="1269900"/>
          </a:xfrm>
        </p:grpSpPr>
        <p:pic>
          <p:nvPicPr>
            <p:cNvPr id="472" name="Shape 472"/>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473" name="Shape 47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74" name="Shape 474"/>
          <p:cNvGrpSpPr/>
          <p:nvPr/>
        </p:nvGrpSpPr>
        <p:grpSpPr>
          <a:xfrm>
            <a:off x="2159000" y="3340100"/>
            <a:ext cx="1269900" cy="1269900"/>
            <a:chOff x="0" y="0"/>
            <a:chExt cx="1269900" cy="1269900"/>
          </a:xfrm>
        </p:grpSpPr>
        <p:pic>
          <p:nvPicPr>
            <p:cNvPr id="475" name="Shape 475"/>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476" name="Shape 47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77" name="Shape 477"/>
          <p:cNvGrpSpPr/>
          <p:nvPr/>
        </p:nvGrpSpPr>
        <p:grpSpPr>
          <a:xfrm>
            <a:off x="635000" y="4876800"/>
            <a:ext cx="1269900" cy="1269900"/>
            <a:chOff x="0" y="0"/>
            <a:chExt cx="1269900" cy="1269900"/>
          </a:xfrm>
        </p:grpSpPr>
        <p:pic>
          <p:nvPicPr>
            <p:cNvPr id="478" name="Shape 478"/>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479" name="Shape 47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80" name="Shape 480"/>
          <p:cNvGrpSpPr/>
          <p:nvPr/>
        </p:nvGrpSpPr>
        <p:grpSpPr>
          <a:xfrm>
            <a:off x="2159000" y="4876800"/>
            <a:ext cx="1269900" cy="1269900"/>
            <a:chOff x="0" y="0"/>
            <a:chExt cx="1269900" cy="1269900"/>
          </a:xfrm>
        </p:grpSpPr>
        <p:pic>
          <p:nvPicPr>
            <p:cNvPr id="481" name="Shape 481"/>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482" name="Shape 48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483" name="Shape 483"/>
          <p:cNvSpPr/>
          <p:nvPr/>
        </p:nvSpPr>
        <p:spPr>
          <a:xfrm>
            <a:off x="8790781" y="1828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484" name="Shape 484"/>
          <p:cNvGrpSpPr/>
          <p:nvPr/>
        </p:nvGrpSpPr>
        <p:grpSpPr>
          <a:xfrm>
            <a:off x="4051298" y="1828799"/>
            <a:ext cx="2031900" cy="2031900"/>
            <a:chOff x="0" y="0"/>
            <a:chExt cx="2031900" cy="2031900"/>
          </a:xfrm>
        </p:grpSpPr>
        <p:pic>
          <p:nvPicPr>
            <p:cNvPr id="485" name="Shape 485"/>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486" name="Shape 486"/>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487" name="Shape 48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88" name="Shape 488"/>
          <p:cNvGrpSpPr/>
          <p:nvPr/>
        </p:nvGrpSpPr>
        <p:grpSpPr>
          <a:xfrm>
            <a:off x="6362698" y="1828799"/>
            <a:ext cx="2031900" cy="2031900"/>
            <a:chOff x="0" y="0"/>
            <a:chExt cx="2031900" cy="2031900"/>
          </a:xfrm>
        </p:grpSpPr>
        <p:pic>
          <p:nvPicPr>
            <p:cNvPr id="489" name="Shape 489"/>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490" name="Shape 49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91" name="Shape 49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92" name="Shape 492"/>
          <p:cNvGrpSpPr/>
          <p:nvPr/>
        </p:nvGrpSpPr>
        <p:grpSpPr>
          <a:xfrm>
            <a:off x="4051298" y="4114798"/>
            <a:ext cx="2031900" cy="2031900"/>
            <a:chOff x="0" y="0"/>
            <a:chExt cx="2031900" cy="2031900"/>
          </a:xfrm>
        </p:grpSpPr>
        <p:pic>
          <p:nvPicPr>
            <p:cNvPr id="493" name="Shape 493"/>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494" name="Shape 49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95" name="Shape 49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96" name="Shape 496"/>
          <p:cNvGrpSpPr/>
          <p:nvPr/>
        </p:nvGrpSpPr>
        <p:grpSpPr>
          <a:xfrm>
            <a:off x="6362698" y="4114798"/>
            <a:ext cx="2031900" cy="2031900"/>
            <a:chOff x="0" y="0"/>
            <a:chExt cx="2031900" cy="2031900"/>
          </a:xfrm>
        </p:grpSpPr>
        <p:pic>
          <p:nvPicPr>
            <p:cNvPr id="497" name="Shape 497"/>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498" name="Shape 49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99" name="Shape 49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500" name="Shape 500"/>
          <p:cNvSpPr/>
          <p:nvPr/>
        </p:nvSpPr>
        <p:spPr>
          <a:xfrm>
            <a:off x="8790781" y="4114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501"/>
        <p:cNvGrpSpPr/>
        <p:nvPr/>
      </p:nvGrpSpPr>
      <p:grpSpPr>
        <a:xfrm>
          <a:off x="0" y="0"/>
          <a:ext cx="0" cy="0"/>
          <a:chOff x="0" y="0"/>
          <a:chExt cx="0" cy="0"/>
        </a:xfrm>
      </p:grpSpPr>
      <p:cxnSp>
        <p:nvCxnSpPr>
          <p:cNvPr id="502" name="Shape 502"/>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03" name="Shape 503"/>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04" name="Shape 504"/>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505"/>
        <p:cNvGrpSpPr/>
        <p:nvPr/>
      </p:nvGrpSpPr>
      <p:grpSpPr>
        <a:xfrm>
          <a:off x="0" y="0"/>
          <a:ext cx="0" cy="0"/>
          <a:chOff x="0" y="0"/>
          <a:chExt cx="0" cy="0"/>
        </a:xfrm>
      </p:grpSpPr>
      <p:cxnSp>
        <p:nvCxnSpPr>
          <p:cNvPr id="506" name="Shape 506"/>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07" name="Shape 507"/>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08" name="Shape 508"/>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09"/>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510"/>
        <p:cNvGrpSpPr/>
        <p:nvPr/>
      </p:nvGrpSpPr>
      <p:grpSpPr>
        <a:xfrm>
          <a:off x="0" y="0"/>
          <a:ext cx="0" cy="0"/>
          <a:chOff x="0" y="0"/>
          <a:chExt cx="0" cy="0"/>
        </a:xfrm>
      </p:grpSpPr>
      <p:cxnSp>
        <p:nvCxnSpPr>
          <p:cNvPr id="511" name="Shape 511"/>
          <p:cNvCxnSpPr/>
          <p:nvPr/>
        </p:nvCxnSpPr>
        <p:spPr>
          <a:xfrm>
            <a:off x="635000" y="635000"/>
            <a:ext cx="11734800" cy="0"/>
          </a:xfrm>
          <a:prstGeom prst="straightConnector1">
            <a:avLst/>
          </a:prstGeom>
          <a:noFill/>
          <a:ln>
            <a:noFill/>
          </a:ln>
        </p:spPr>
      </p:cxnSp>
      <p:cxnSp>
        <p:nvCxnSpPr>
          <p:cNvPr id="512" name="Shape 512"/>
          <p:cNvCxnSpPr/>
          <p:nvPr/>
        </p:nvCxnSpPr>
        <p:spPr>
          <a:xfrm>
            <a:off x="635000" y="1219200"/>
            <a:ext cx="11734800" cy="0"/>
          </a:xfrm>
          <a:prstGeom prst="straightConnector1">
            <a:avLst/>
          </a:prstGeom>
          <a:noFill/>
          <a:ln>
            <a:noFill/>
          </a:ln>
        </p:spPr>
      </p:cxnSp>
      <p:grpSp>
        <p:nvGrpSpPr>
          <p:cNvPr id="513" name="Shape 513"/>
          <p:cNvGrpSpPr/>
          <p:nvPr/>
        </p:nvGrpSpPr>
        <p:grpSpPr>
          <a:xfrm>
            <a:off x="1384299" y="3130550"/>
            <a:ext cx="1269900" cy="1269900"/>
            <a:chOff x="0" y="0"/>
            <a:chExt cx="1269900" cy="1269900"/>
          </a:xfrm>
        </p:grpSpPr>
        <p:pic>
          <p:nvPicPr>
            <p:cNvPr id="514" name="Shape 51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515" name="Shape 515"/>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516" name="Shape 516"/>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517"/>
        <p:cNvGrpSpPr/>
        <p:nvPr/>
      </p:nvGrpSpPr>
      <p:grpSpPr>
        <a:xfrm>
          <a:off x="0" y="0"/>
          <a:ext cx="0" cy="0"/>
          <a:chOff x="0" y="0"/>
          <a:chExt cx="0" cy="0"/>
        </a:xfrm>
      </p:grpSpPr>
      <p:cxnSp>
        <p:nvCxnSpPr>
          <p:cNvPr id="518" name="Shape 518"/>
          <p:cNvCxnSpPr/>
          <p:nvPr/>
        </p:nvCxnSpPr>
        <p:spPr>
          <a:xfrm>
            <a:off x="635000" y="635000"/>
            <a:ext cx="11734800" cy="0"/>
          </a:xfrm>
          <a:prstGeom prst="straightConnector1">
            <a:avLst/>
          </a:prstGeom>
          <a:noFill/>
          <a:ln>
            <a:noFill/>
          </a:ln>
        </p:spPr>
      </p:cxnSp>
      <p:cxnSp>
        <p:nvCxnSpPr>
          <p:cNvPr id="519" name="Shape 519"/>
          <p:cNvCxnSpPr/>
          <p:nvPr/>
        </p:nvCxnSpPr>
        <p:spPr>
          <a:xfrm>
            <a:off x="635000" y="1219200"/>
            <a:ext cx="11734800" cy="0"/>
          </a:xfrm>
          <a:prstGeom prst="straightConnector1">
            <a:avLst/>
          </a:prstGeom>
          <a:noFill/>
          <a:ln>
            <a:noFill/>
          </a:ln>
        </p:spPr>
      </p:cxnSp>
      <p:cxnSp>
        <p:nvCxnSpPr>
          <p:cNvPr id="520" name="Shape 520"/>
          <p:cNvCxnSpPr/>
          <p:nvPr/>
        </p:nvCxnSpPr>
        <p:spPr>
          <a:xfrm rot="10800000" flipH="1">
            <a:off x="8623300" y="2780999"/>
            <a:ext cx="3735000" cy="300"/>
          </a:xfrm>
          <a:prstGeom prst="straightConnector1">
            <a:avLst/>
          </a:prstGeom>
          <a:noFill/>
          <a:ln>
            <a:noFill/>
          </a:ln>
        </p:spPr>
      </p:cxnSp>
      <p:cxnSp>
        <p:nvCxnSpPr>
          <p:cNvPr id="521" name="Shape 521"/>
          <p:cNvCxnSpPr/>
          <p:nvPr/>
        </p:nvCxnSpPr>
        <p:spPr>
          <a:xfrm rot="10800000" flipH="1">
            <a:off x="635000" y="2780999"/>
            <a:ext cx="7742700" cy="300"/>
          </a:xfrm>
          <a:prstGeom prst="straightConnector1">
            <a:avLst/>
          </a:prstGeom>
          <a:noFill/>
          <a:ln>
            <a:noFill/>
          </a:ln>
        </p:spPr>
      </p:cxnSp>
      <p:sp>
        <p:nvSpPr>
          <p:cNvPr id="522" name="Shape 522"/>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523" name="Shape 523"/>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524" name="Shape 524"/>
          <p:cNvSpPr txBox="1">
            <a:spLocks noGrp="1"/>
          </p:cNvSpPr>
          <p:nvPr>
            <p:ph type="sldNum" idx="12"/>
          </p:nvPr>
        </p:nvSpPr>
        <p:spPr>
          <a:xfrm>
            <a:off x="12014200" y="739139"/>
            <a:ext cx="3459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Shape 527"/>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528" name="Shape 528"/>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35"/>
        <p:cNvGrpSpPr/>
        <p:nvPr/>
      </p:nvGrpSpPr>
      <p:grpSpPr>
        <a:xfrm>
          <a:off x="0" y="0"/>
          <a:ext cx="0" cy="0"/>
          <a:chOff x="0" y="0"/>
          <a:chExt cx="0" cy="0"/>
        </a:xfrm>
      </p:grpSpPr>
      <p:sp>
        <p:nvSpPr>
          <p:cNvPr id="36" name="Shape 36"/>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title"/>
          </p:nvPr>
        </p:nvSpPr>
        <p:spPr>
          <a:xfrm>
            <a:off x="635000" y="1473200"/>
            <a:ext cx="11734800" cy="1498599"/>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529"/>
        <p:cNvGrpSpPr/>
        <p:nvPr/>
      </p:nvGrpSpPr>
      <p:grpSpPr>
        <a:xfrm>
          <a:off x="0" y="0"/>
          <a:ext cx="0" cy="0"/>
          <a:chOff x="0" y="0"/>
          <a:chExt cx="0" cy="0"/>
        </a:xfrm>
      </p:grpSpPr>
      <p:pic>
        <p:nvPicPr>
          <p:cNvPr id="530" name="Shape 530"/>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531" name="Shape 531"/>
          <p:cNvCxnSpPr/>
          <p:nvPr/>
        </p:nvCxnSpPr>
        <p:spPr>
          <a:xfrm>
            <a:off x="635000" y="635000"/>
            <a:ext cx="11734800" cy="0"/>
          </a:xfrm>
          <a:prstGeom prst="straightConnector1">
            <a:avLst/>
          </a:prstGeom>
          <a:noFill/>
          <a:ln>
            <a:noFill/>
          </a:ln>
        </p:spPr>
      </p:cxnSp>
      <p:cxnSp>
        <p:nvCxnSpPr>
          <p:cNvPr id="532" name="Shape 532"/>
          <p:cNvCxnSpPr/>
          <p:nvPr/>
        </p:nvCxnSpPr>
        <p:spPr>
          <a:xfrm>
            <a:off x="635000" y="1219200"/>
            <a:ext cx="11734800" cy="0"/>
          </a:xfrm>
          <a:prstGeom prst="straightConnector1">
            <a:avLst/>
          </a:prstGeom>
          <a:noFill/>
          <a:ln>
            <a:noFill/>
          </a:ln>
        </p:spPr>
      </p:cxnSp>
      <p:sp>
        <p:nvSpPr>
          <p:cNvPr id="533" name="Shape 533"/>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Shape 534"/>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535"/>
        <p:cNvGrpSpPr/>
        <p:nvPr/>
      </p:nvGrpSpPr>
      <p:grpSpPr>
        <a:xfrm>
          <a:off x="0" y="0"/>
          <a:ext cx="0" cy="0"/>
          <a:chOff x="0" y="0"/>
          <a:chExt cx="0" cy="0"/>
        </a:xfrm>
      </p:grpSpPr>
      <p:pic>
        <p:nvPicPr>
          <p:cNvPr id="536" name="Shape 536"/>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537" name="Shape 537"/>
          <p:cNvCxnSpPr/>
          <p:nvPr/>
        </p:nvCxnSpPr>
        <p:spPr>
          <a:xfrm>
            <a:off x="635000" y="635000"/>
            <a:ext cx="11734800" cy="0"/>
          </a:xfrm>
          <a:prstGeom prst="straightConnector1">
            <a:avLst/>
          </a:prstGeom>
          <a:noFill/>
          <a:ln>
            <a:noFill/>
          </a:ln>
        </p:spPr>
      </p:cxnSp>
      <p:cxnSp>
        <p:nvCxnSpPr>
          <p:cNvPr id="538" name="Shape 538"/>
          <p:cNvCxnSpPr/>
          <p:nvPr/>
        </p:nvCxnSpPr>
        <p:spPr>
          <a:xfrm>
            <a:off x="635000" y="1219200"/>
            <a:ext cx="11734800" cy="0"/>
          </a:xfrm>
          <a:prstGeom prst="straightConnector1">
            <a:avLst/>
          </a:prstGeom>
          <a:noFill/>
          <a:ln>
            <a:noFill/>
          </a:ln>
        </p:spPr>
      </p:cxnSp>
      <p:sp>
        <p:nvSpPr>
          <p:cNvPr id="539" name="Shape 539"/>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0" name="Shape 540"/>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541"/>
        <p:cNvGrpSpPr/>
        <p:nvPr/>
      </p:nvGrpSpPr>
      <p:grpSpPr>
        <a:xfrm>
          <a:off x="0" y="0"/>
          <a:ext cx="0" cy="0"/>
          <a:chOff x="0" y="0"/>
          <a:chExt cx="0" cy="0"/>
        </a:xfrm>
      </p:grpSpPr>
      <p:pic>
        <p:nvPicPr>
          <p:cNvPr id="542" name="Shape 542"/>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543" name="Shape 543"/>
          <p:cNvCxnSpPr/>
          <p:nvPr/>
        </p:nvCxnSpPr>
        <p:spPr>
          <a:xfrm>
            <a:off x="635000" y="635000"/>
            <a:ext cx="11734800" cy="0"/>
          </a:xfrm>
          <a:prstGeom prst="straightConnector1">
            <a:avLst/>
          </a:prstGeom>
          <a:noFill/>
          <a:ln>
            <a:noFill/>
          </a:ln>
        </p:spPr>
      </p:cxnSp>
      <p:cxnSp>
        <p:nvCxnSpPr>
          <p:cNvPr id="544" name="Shape 544"/>
          <p:cNvCxnSpPr/>
          <p:nvPr/>
        </p:nvCxnSpPr>
        <p:spPr>
          <a:xfrm>
            <a:off x="635000" y="1219200"/>
            <a:ext cx="11734800" cy="0"/>
          </a:xfrm>
          <a:prstGeom prst="straightConnector1">
            <a:avLst/>
          </a:prstGeom>
          <a:noFill/>
          <a:ln>
            <a:noFill/>
          </a:ln>
        </p:spPr>
      </p:cxnSp>
      <p:sp>
        <p:nvSpPr>
          <p:cNvPr id="545" name="Shape 545"/>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Shape 546"/>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547"/>
        <p:cNvGrpSpPr/>
        <p:nvPr/>
      </p:nvGrpSpPr>
      <p:grpSpPr>
        <a:xfrm>
          <a:off x="0" y="0"/>
          <a:ext cx="0" cy="0"/>
          <a:chOff x="0" y="0"/>
          <a:chExt cx="0" cy="0"/>
        </a:xfrm>
      </p:grpSpPr>
      <p:pic>
        <p:nvPicPr>
          <p:cNvPr id="548" name="Shape 548"/>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549" name="Shape 549"/>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550" name="Shape 550"/>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551" name="Shape 551"/>
          <p:cNvCxnSpPr/>
          <p:nvPr/>
        </p:nvCxnSpPr>
        <p:spPr>
          <a:xfrm>
            <a:off x="635000" y="635000"/>
            <a:ext cx="11734800" cy="0"/>
          </a:xfrm>
          <a:prstGeom prst="straightConnector1">
            <a:avLst/>
          </a:prstGeom>
          <a:noFill/>
          <a:ln>
            <a:noFill/>
          </a:ln>
        </p:spPr>
      </p:cxnSp>
      <p:cxnSp>
        <p:nvCxnSpPr>
          <p:cNvPr id="552" name="Shape 552"/>
          <p:cNvCxnSpPr/>
          <p:nvPr/>
        </p:nvCxnSpPr>
        <p:spPr>
          <a:xfrm>
            <a:off x="635000" y="1219200"/>
            <a:ext cx="11734800" cy="0"/>
          </a:xfrm>
          <a:prstGeom prst="straightConnector1">
            <a:avLst/>
          </a:prstGeom>
          <a:noFill/>
          <a:ln>
            <a:noFill/>
          </a:ln>
        </p:spPr>
      </p:cxnSp>
      <p:sp>
        <p:nvSpPr>
          <p:cNvPr id="553" name="Shape 553"/>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54" name="Shape 554"/>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55" name="Shape 555"/>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Shape 556"/>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57"/>
        <p:cNvGrpSpPr/>
        <p:nvPr/>
      </p:nvGrpSpPr>
      <p:grpSpPr>
        <a:xfrm>
          <a:off x="0" y="0"/>
          <a:ext cx="0" cy="0"/>
          <a:chOff x="0" y="0"/>
          <a:chExt cx="0" cy="0"/>
        </a:xfrm>
      </p:grpSpPr>
      <p:cxnSp>
        <p:nvCxnSpPr>
          <p:cNvPr id="558" name="Shape 558"/>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59" name="Shape 559"/>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60" name="Shape 560"/>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561" name="Shape 561"/>
          <p:cNvSpPr txBox="1">
            <a:spLocks noGrp="1"/>
          </p:cNvSpPr>
          <p:nvPr>
            <p:ph type="sldNum" idx="12"/>
          </p:nvPr>
        </p:nvSpPr>
        <p:spPr>
          <a:xfrm>
            <a:off x="12030450" y="739139"/>
            <a:ext cx="345900" cy="426900"/>
          </a:xfrm>
          <a:prstGeom prst="rect">
            <a:avLst/>
          </a:prstGeom>
          <a:noFill/>
          <a:ln>
            <a:noFill/>
          </a:ln>
        </p:spPr>
        <p:txBody>
          <a:bodyPr spcFirstLastPara="1" wrap="square" lIns="91450" tIns="91450" rIns="91450" bIns="91450"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62"/>
        <p:cNvGrpSpPr/>
        <p:nvPr/>
      </p:nvGrpSpPr>
      <p:grpSpPr>
        <a:xfrm>
          <a:off x="0" y="0"/>
          <a:ext cx="0" cy="0"/>
          <a:chOff x="0" y="0"/>
          <a:chExt cx="0" cy="0"/>
        </a:xfrm>
      </p:grpSpPr>
      <p:cxnSp>
        <p:nvCxnSpPr>
          <p:cNvPr id="563" name="Shape 563"/>
          <p:cNvCxnSpPr/>
          <p:nvPr/>
        </p:nvCxnSpPr>
        <p:spPr>
          <a:xfrm>
            <a:off x="635000" y="635000"/>
            <a:ext cx="11734800" cy="0"/>
          </a:xfrm>
          <a:prstGeom prst="straightConnector1">
            <a:avLst/>
          </a:prstGeom>
          <a:noFill/>
          <a:ln>
            <a:noFill/>
          </a:ln>
        </p:spPr>
      </p:cxnSp>
      <p:cxnSp>
        <p:nvCxnSpPr>
          <p:cNvPr id="564" name="Shape 56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65"/>
        <p:cNvGrpSpPr/>
        <p:nvPr/>
      </p:nvGrpSpPr>
      <p:grpSpPr>
        <a:xfrm>
          <a:off x="0" y="0"/>
          <a:ext cx="0" cy="0"/>
          <a:chOff x="0" y="0"/>
          <a:chExt cx="0" cy="0"/>
        </a:xfrm>
      </p:grpSpPr>
      <p:cxnSp>
        <p:nvCxnSpPr>
          <p:cNvPr id="566" name="Shape 566"/>
          <p:cNvCxnSpPr/>
          <p:nvPr/>
        </p:nvCxnSpPr>
        <p:spPr>
          <a:xfrm>
            <a:off x="635000" y="635000"/>
            <a:ext cx="11734800" cy="0"/>
          </a:xfrm>
          <a:prstGeom prst="straightConnector1">
            <a:avLst/>
          </a:prstGeom>
          <a:noFill/>
          <a:ln>
            <a:noFill/>
          </a:ln>
        </p:spPr>
      </p:cxnSp>
      <p:cxnSp>
        <p:nvCxnSpPr>
          <p:cNvPr id="567" name="Shape 56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68"/>
        <p:cNvGrpSpPr/>
        <p:nvPr/>
      </p:nvGrpSpPr>
      <p:grpSpPr>
        <a:xfrm>
          <a:off x="0" y="0"/>
          <a:ext cx="0" cy="0"/>
          <a:chOff x="0" y="0"/>
          <a:chExt cx="0" cy="0"/>
        </a:xfrm>
      </p:grpSpPr>
      <p:cxnSp>
        <p:nvCxnSpPr>
          <p:cNvPr id="569" name="Shape 569"/>
          <p:cNvCxnSpPr/>
          <p:nvPr/>
        </p:nvCxnSpPr>
        <p:spPr>
          <a:xfrm>
            <a:off x="635000" y="635000"/>
            <a:ext cx="11734800" cy="0"/>
          </a:xfrm>
          <a:prstGeom prst="straightConnector1">
            <a:avLst/>
          </a:prstGeom>
          <a:noFill/>
          <a:ln>
            <a:noFill/>
          </a:ln>
        </p:spPr>
      </p:cxnSp>
      <p:cxnSp>
        <p:nvCxnSpPr>
          <p:cNvPr id="570" name="Shape 57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71"/>
        <p:cNvGrpSpPr/>
        <p:nvPr/>
      </p:nvGrpSpPr>
      <p:grpSpPr>
        <a:xfrm>
          <a:off x="0" y="0"/>
          <a:ext cx="0" cy="0"/>
          <a:chOff x="0" y="0"/>
          <a:chExt cx="0" cy="0"/>
        </a:xfrm>
      </p:grpSpPr>
      <p:cxnSp>
        <p:nvCxnSpPr>
          <p:cNvPr id="572" name="Shape 572"/>
          <p:cNvCxnSpPr/>
          <p:nvPr/>
        </p:nvCxnSpPr>
        <p:spPr>
          <a:xfrm>
            <a:off x="635000" y="635000"/>
            <a:ext cx="11734800" cy="0"/>
          </a:xfrm>
          <a:prstGeom prst="straightConnector1">
            <a:avLst/>
          </a:prstGeom>
          <a:noFill/>
          <a:ln>
            <a:noFill/>
          </a:ln>
        </p:spPr>
      </p:cxnSp>
      <p:cxnSp>
        <p:nvCxnSpPr>
          <p:cNvPr id="573" name="Shape 573"/>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74"/>
        <p:cNvGrpSpPr/>
        <p:nvPr/>
      </p:nvGrpSpPr>
      <p:grpSpPr>
        <a:xfrm>
          <a:off x="0" y="0"/>
          <a:ext cx="0" cy="0"/>
          <a:chOff x="0" y="0"/>
          <a:chExt cx="0" cy="0"/>
        </a:xfrm>
      </p:grpSpPr>
      <p:cxnSp>
        <p:nvCxnSpPr>
          <p:cNvPr id="575" name="Shape 575"/>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576" name="Shape 576"/>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577" name="Shape 577"/>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578" name="Shape 578"/>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38"/>
        <p:cNvGrpSpPr/>
        <p:nvPr/>
      </p:nvGrpSpPr>
      <p:grpSpPr>
        <a:xfrm>
          <a:off x="0" y="0"/>
          <a:ext cx="0" cy="0"/>
          <a:chOff x="0" y="0"/>
          <a:chExt cx="0" cy="0"/>
        </a:xfrm>
      </p:grpSpPr>
      <p:cxnSp>
        <p:nvCxnSpPr>
          <p:cNvPr id="39" name="Shape 39"/>
          <p:cNvCxnSpPr/>
          <p:nvPr/>
        </p:nvCxnSpPr>
        <p:spPr>
          <a:xfrm>
            <a:off x="635000" y="635000"/>
            <a:ext cx="11734800" cy="11"/>
          </a:xfrm>
          <a:prstGeom prst="straightConnector1">
            <a:avLst/>
          </a:prstGeom>
          <a:noFill/>
          <a:ln>
            <a:noFill/>
          </a:ln>
        </p:spPr>
      </p:cxnSp>
      <p:cxnSp>
        <p:nvCxnSpPr>
          <p:cNvPr id="40" name="Shape 40"/>
          <p:cNvCxnSpPr/>
          <p:nvPr/>
        </p:nvCxnSpPr>
        <p:spPr>
          <a:xfrm>
            <a:off x="635000" y="1219200"/>
            <a:ext cx="11734800" cy="11"/>
          </a:xfrm>
          <a:prstGeom prst="straightConnector1">
            <a:avLst/>
          </a:prstGeom>
          <a:noFill/>
          <a:ln>
            <a:noFill/>
          </a:ln>
        </p:spPr>
      </p:cxnSp>
      <p:cxnSp>
        <p:nvCxnSpPr>
          <p:cNvPr id="41" name="Shape 41"/>
          <p:cNvCxnSpPr/>
          <p:nvPr/>
        </p:nvCxnSpPr>
        <p:spPr>
          <a:xfrm rot="10800000" flipH="1">
            <a:off x="635000" y="2781009"/>
            <a:ext cx="3735026" cy="290"/>
          </a:xfrm>
          <a:prstGeom prst="straightConnector1">
            <a:avLst/>
          </a:prstGeom>
          <a:noFill/>
          <a:ln>
            <a:noFill/>
          </a:ln>
        </p:spPr>
      </p:cxnSp>
      <p:cxnSp>
        <p:nvCxnSpPr>
          <p:cNvPr id="42" name="Shape 42"/>
          <p:cNvCxnSpPr/>
          <p:nvPr/>
        </p:nvCxnSpPr>
        <p:spPr>
          <a:xfrm rot="10800000" flipH="1">
            <a:off x="4622800" y="2781141"/>
            <a:ext cx="7742696" cy="158"/>
          </a:xfrm>
          <a:prstGeom prst="straightConnector1">
            <a:avLst/>
          </a:prstGeom>
          <a:noFill/>
          <a:ln>
            <a:noFill/>
          </a:ln>
        </p:spPr>
      </p:cxnSp>
      <p:cxnSp>
        <p:nvCxnSpPr>
          <p:cNvPr id="43" name="Shape 43"/>
          <p:cNvCxnSpPr/>
          <p:nvPr/>
        </p:nvCxnSpPr>
        <p:spPr>
          <a:xfrm rot="10800000" flipH="1">
            <a:off x="635000" y="5752809"/>
            <a:ext cx="3735026" cy="290"/>
          </a:xfrm>
          <a:prstGeom prst="straightConnector1">
            <a:avLst/>
          </a:prstGeom>
          <a:noFill/>
          <a:ln>
            <a:noFill/>
          </a:ln>
        </p:spPr>
      </p:cxnSp>
      <p:cxnSp>
        <p:nvCxnSpPr>
          <p:cNvPr id="44" name="Shape 44"/>
          <p:cNvCxnSpPr/>
          <p:nvPr/>
        </p:nvCxnSpPr>
        <p:spPr>
          <a:xfrm>
            <a:off x="4635500" y="5753100"/>
            <a:ext cx="7731807" cy="17"/>
          </a:xfrm>
          <a:prstGeom prst="straightConnector1">
            <a:avLst/>
          </a:prstGeom>
          <a:noFill/>
          <a:ln>
            <a:noFill/>
          </a:ln>
        </p:spPr>
      </p:cxnSp>
      <p:sp>
        <p:nvSpPr>
          <p:cNvPr id="45" name="Shape 45"/>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a:p>
        </p:txBody>
      </p:sp>
      <p:sp>
        <p:nvSpPr>
          <p:cNvPr id="46" name="Shape 46"/>
          <p:cNvSpPr/>
          <p:nvPr/>
        </p:nvSpPr>
        <p:spPr>
          <a:xfrm>
            <a:off x="46355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a:p>
        </p:txBody>
      </p:sp>
      <p:sp>
        <p:nvSpPr>
          <p:cNvPr id="47" name="Shape 47"/>
          <p:cNvSpPr/>
          <p:nvPr/>
        </p:nvSpPr>
        <p:spPr>
          <a:xfrm>
            <a:off x="4635500" y="5359400"/>
            <a:ext cx="7746999"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a:p>
        </p:txBody>
      </p:sp>
      <p:sp>
        <p:nvSpPr>
          <p:cNvPr id="48" name="Shape 48"/>
          <p:cNvSpPr/>
          <p:nvPr/>
        </p:nvSpPr>
        <p:spPr>
          <a:xfrm>
            <a:off x="635000" y="53594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a:p>
        </p:txBody>
      </p:sp>
    </p:spTree>
  </p:cSld>
  <p:clrMapOvr>
    <a:masterClrMapping/>
  </p:clrMapOvr>
  <p:transition spd="med">
    <p:fade thruBlk="1"/>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804"/>
        <p:cNvGrpSpPr/>
        <p:nvPr/>
      </p:nvGrpSpPr>
      <p:grpSpPr>
        <a:xfrm>
          <a:off x="0" y="0"/>
          <a:ext cx="0" cy="0"/>
          <a:chOff x="0" y="0"/>
          <a:chExt cx="0" cy="0"/>
        </a:xfrm>
      </p:grpSpPr>
      <p:cxnSp>
        <p:nvCxnSpPr>
          <p:cNvPr id="805" name="Shape 805"/>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806" name="Shape 806"/>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pic>
        <p:nvPicPr>
          <p:cNvPr id="807" name="Shape 807"/>
          <p:cNvPicPr preferRelativeResize="0"/>
          <p:nvPr/>
        </p:nvPicPr>
        <p:blipFill rotWithShape="1">
          <a:blip r:embed="rId2">
            <a:alphaModFix/>
          </a:blip>
          <a:srcRect/>
          <a:stretch/>
        </p:blipFill>
        <p:spPr>
          <a:xfrm>
            <a:off x="634999" y="762000"/>
            <a:ext cx="2816765" cy="303214"/>
          </a:xfrm>
          <a:prstGeom prst="rect">
            <a:avLst/>
          </a:prstGeom>
          <a:noFill/>
          <a:ln>
            <a:noFill/>
          </a:ln>
        </p:spPr>
      </p:pic>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635000" y="1473200"/>
            <a:ext cx="117345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810" name="Shape 810"/>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11"/>
        <p:cNvGrpSpPr/>
        <p:nvPr/>
      </p:nvGrpSpPr>
      <p:grpSpPr>
        <a:xfrm>
          <a:off x="0" y="0"/>
          <a:ext cx="0" cy="0"/>
          <a:chOff x="0" y="0"/>
          <a:chExt cx="0" cy="0"/>
        </a:xfrm>
      </p:grpSpPr>
      <p:cxnSp>
        <p:nvCxnSpPr>
          <p:cNvPr id="812" name="Shape 812"/>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813" name="Shape 813"/>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6" name="Shape 816"/>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817"/>
        <p:cNvGrpSpPr/>
        <p:nvPr/>
      </p:nvGrpSpPr>
      <p:grpSpPr>
        <a:xfrm>
          <a:off x="0" y="0"/>
          <a:ext cx="0" cy="0"/>
          <a:chOff x="0" y="0"/>
          <a:chExt cx="0" cy="0"/>
        </a:xfrm>
      </p:grpSpPr>
      <p:cxnSp>
        <p:nvCxnSpPr>
          <p:cNvPr id="818" name="Shape 818"/>
          <p:cNvCxnSpPr/>
          <p:nvPr/>
        </p:nvCxnSpPr>
        <p:spPr>
          <a:xfrm>
            <a:off x="635000" y="635000"/>
            <a:ext cx="11734500" cy="0"/>
          </a:xfrm>
          <a:prstGeom prst="straightConnector1">
            <a:avLst/>
          </a:prstGeom>
          <a:noFill/>
          <a:ln>
            <a:noFill/>
          </a:ln>
        </p:spPr>
      </p:cxnSp>
      <p:cxnSp>
        <p:nvCxnSpPr>
          <p:cNvPr id="819" name="Shape 819"/>
          <p:cNvCxnSpPr/>
          <p:nvPr/>
        </p:nvCxnSpPr>
        <p:spPr>
          <a:xfrm>
            <a:off x="635000" y="1219200"/>
            <a:ext cx="11734500" cy="0"/>
          </a:xfrm>
          <a:prstGeom prst="straightConnector1">
            <a:avLst/>
          </a:prstGeom>
          <a:noFill/>
          <a:ln>
            <a:noFill/>
          </a:ln>
        </p:spPr>
      </p:cxnSp>
      <p:cxnSp>
        <p:nvCxnSpPr>
          <p:cNvPr id="820" name="Shape 820"/>
          <p:cNvCxnSpPr/>
          <p:nvPr/>
        </p:nvCxnSpPr>
        <p:spPr>
          <a:xfrm rot="10800000" flipH="1">
            <a:off x="635000" y="2780999"/>
            <a:ext cx="3735000" cy="300"/>
          </a:xfrm>
          <a:prstGeom prst="straightConnector1">
            <a:avLst/>
          </a:prstGeom>
          <a:noFill/>
          <a:ln>
            <a:noFill/>
          </a:ln>
        </p:spPr>
      </p:cxnSp>
      <p:cxnSp>
        <p:nvCxnSpPr>
          <p:cNvPr id="821" name="Shape 821"/>
          <p:cNvCxnSpPr/>
          <p:nvPr/>
        </p:nvCxnSpPr>
        <p:spPr>
          <a:xfrm rot="10800000" flipH="1">
            <a:off x="4622800" y="2780999"/>
            <a:ext cx="7742700" cy="300"/>
          </a:xfrm>
          <a:prstGeom prst="straightConnector1">
            <a:avLst/>
          </a:prstGeom>
          <a:noFill/>
          <a:ln>
            <a:noFill/>
          </a:ln>
        </p:spPr>
      </p:cxnSp>
      <p:cxnSp>
        <p:nvCxnSpPr>
          <p:cNvPr id="822" name="Shape 822"/>
          <p:cNvCxnSpPr/>
          <p:nvPr/>
        </p:nvCxnSpPr>
        <p:spPr>
          <a:xfrm rot="10800000" flipH="1">
            <a:off x="635000" y="5752799"/>
            <a:ext cx="3735000" cy="300"/>
          </a:xfrm>
          <a:prstGeom prst="straightConnector1">
            <a:avLst/>
          </a:prstGeom>
          <a:noFill/>
          <a:ln>
            <a:noFill/>
          </a:ln>
        </p:spPr>
      </p:cxnSp>
      <p:cxnSp>
        <p:nvCxnSpPr>
          <p:cNvPr id="823" name="Shape 823"/>
          <p:cNvCxnSpPr/>
          <p:nvPr/>
        </p:nvCxnSpPr>
        <p:spPr>
          <a:xfrm>
            <a:off x="4635500" y="5753100"/>
            <a:ext cx="7732200" cy="0"/>
          </a:xfrm>
          <a:prstGeom prst="straightConnector1">
            <a:avLst/>
          </a:prstGeom>
          <a:noFill/>
          <a:ln>
            <a:noFill/>
          </a:ln>
        </p:spPr>
      </p:cxnSp>
      <p:sp>
        <p:nvSpPr>
          <p:cNvPr id="824" name="Shape 824"/>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825" name="Shape 825"/>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826" name="Shape 826"/>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827" name="Shape 827"/>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828"/>
        <p:cNvGrpSpPr/>
        <p:nvPr/>
      </p:nvGrpSpPr>
      <p:grpSpPr>
        <a:xfrm>
          <a:off x="0" y="0"/>
          <a:ext cx="0" cy="0"/>
          <a:chOff x="0" y="0"/>
          <a:chExt cx="0" cy="0"/>
        </a:xfrm>
      </p:grpSpPr>
      <p:cxnSp>
        <p:nvCxnSpPr>
          <p:cNvPr id="829" name="Shape 829"/>
          <p:cNvCxnSpPr/>
          <p:nvPr/>
        </p:nvCxnSpPr>
        <p:spPr>
          <a:xfrm>
            <a:off x="635000" y="635000"/>
            <a:ext cx="11734500" cy="0"/>
          </a:xfrm>
          <a:prstGeom prst="straightConnector1">
            <a:avLst/>
          </a:prstGeom>
          <a:noFill/>
          <a:ln>
            <a:noFill/>
          </a:ln>
        </p:spPr>
      </p:cxnSp>
      <p:cxnSp>
        <p:nvCxnSpPr>
          <p:cNvPr id="830" name="Shape 830"/>
          <p:cNvCxnSpPr/>
          <p:nvPr/>
        </p:nvCxnSpPr>
        <p:spPr>
          <a:xfrm>
            <a:off x="635000" y="1219200"/>
            <a:ext cx="11734500" cy="0"/>
          </a:xfrm>
          <a:prstGeom prst="straightConnector1">
            <a:avLst/>
          </a:prstGeom>
          <a:noFill/>
          <a:ln>
            <a:noFill/>
          </a:ln>
        </p:spPr>
      </p:cxnSp>
      <p:cxnSp>
        <p:nvCxnSpPr>
          <p:cNvPr id="831" name="Shape 831"/>
          <p:cNvCxnSpPr/>
          <p:nvPr/>
        </p:nvCxnSpPr>
        <p:spPr>
          <a:xfrm rot="10800000" flipH="1">
            <a:off x="8623300" y="2780999"/>
            <a:ext cx="3735000" cy="300"/>
          </a:xfrm>
          <a:prstGeom prst="straightConnector1">
            <a:avLst/>
          </a:prstGeom>
          <a:noFill/>
          <a:ln>
            <a:noFill/>
          </a:ln>
        </p:spPr>
      </p:cxnSp>
      <p:cxnSp>
        <p:nvCxnSpPr>
          <p:cNvPr id="832" name="Shape 832"/>
          <p:cNvCxnSpPr/>
          <p:nvPr/>
        </p:nvCxnSpPr>
        <p:spPr>
          <a:xfrm rot="10800000" flipH="1">
            <a:off x="635000" y="2780999"/>
            <a:ext cx="7742700" cy="300"/>
          </a:xfrm>
          <a:prstGeom prst="straightConnector1">
            <a:avLst/>
          </a:prstGeom>
          <a:noFill/>
          <a:ln>
            <a:noFill/>
          </a:ln>
        </p:spPr>
      </p:cxnSp>
      <p:sp>
        <p:nvSpPr>
          <p:cNvPr id="833" name="Shape 833"/>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834" name="Shape 834"/>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835"/>
        <p:cNvGrpSpPr/>
        <p:nvPr/>
      </p:nvGrpSpPr>
      <p:grpSpPr>
        <a:xfrm>
          <a:off x="0" y="0"/>
          <a:ext cx="0" cy="0"/>
          <a:chOff x="0" y="0"/>
          <a:chExt cx="0" cy="0"/>
        </a:xfrm>
      </p:grpSpPr>
      <p:pic>
        <p:nvPicPr>
          <p:cNvPr id="836" name="Shape 836"/>
          <p:cNvPicPr preferRelativeResize="0"/>
          <p:nvPr/>
        </p:nvPicPr>
        <p:blipFill rotWithShape="1">
          <a:blip r:embed="rId2">
            <a:alphaModFix/>
          </a:blip>
          <a:srcRect/>
          <a:stretch/>
        </p:blipFill>
        <p:spPr>
          <a:xfrm>
            <a:off x="3314700" y="1555328"/>
            <a:ext cx="6318185" cy="5108872"/>
          </a:xfrm>
          <a:prstGeom prst="rect">
            <a:avLst/>
          </a:prstGeom>
          <a:noFill/>
          <a:ln>
            <a:noFill/>
          </a:ln>
        </p:spPr>
      </p:pic>
      <p:cxnSp>
        <p:nvCxnSpPr>
          <p:cNvPr id="837" name="Shape 837"/>
          <p:cNvCxnSpPr/>
          <p:nvPr/>
        </p:nvCxnSpPr>
        <p:spPr>
          <a:xfrm>
            <a:off x="635000" y="635000"/>
            <a:ext cx="11734500" cy="0"/>
          </a:xfrm>
          <a:prstGeom prst="straightConnector1">
            <a:avLst/>
          </a:prstGeom>
          <a:noFill/>
          <a:ln>
            <a:noFill/>
          </a:ln>
        </p:spPr>
      </p:cxnSp>
      <p:cxnSp>
        <p:nvCxnSpPr>
          <p:cNvPr id="838" name="Shape 838"/>
          <p:cNvCxnSpPr/>
          <p:nvPr/>
        </p:nvCxnSpPr>
        <p:spPr>
          <a:xfrm>
            <a:off x="635000" y="1219200"/>
            <a:ext cx="11734500" cy="0"/>
          </a:xfrm>
          <a:prstGeom prst="straightConnector1">
            <a:avLst/>
          </a:prstGeom>
          <a:noFill/>
          <a:ln>
            <a:noFill/>
          </a:ln>
        </p:spPr>
      </p:cxnSp>
      <p:sp>
        <p:nvSpPr>
          <p:cNvPr id="839" name="Shape 839"/>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840"/>
        <p:cNvGrpSpPr/>
        <p:nvPr/>
      </p:nvGrpSpPr>
      <p:grpSpPr>
        <a:xfrm>
          <a:off x="0" y="0"/>
          <a:ext cx="0" cy="0"/>
          <a:chOff x="0" y="0"/>
          <a:chExt cx="0" cy="0"/>
        </a:xfrm>
      </p:grpSpPr>
      <p:pic>
        <p:nvPicPr>
          <p:cNvPr id="841" name="Shape 841"/>
          <p:cNvPicPr preferRelativeResize="0"/>
          <p:nvPr/>
        </p:nvPicPr>
        <p:blipFill rotWithShape="1">
          <a:blip r:embed="rId2">
            <a:alphaModFix/>
          </a:blip>
          <a:srcRect/>
          <a:stretch/>
        </p:blipFill>
        <p:spPr>
          <a:xfrm>
            <a:off x="2794792" y="1556145"/>
            <a:ext cx="7269083" cy="5101346"/>
          </a:xfrm>
          <a:prstGeom prst="rect">
            <a:avLst/>
          </a:prstGeom>
          <a:noFill/>
          <a:ln>
            <a:noFill/>
          </a:ln>
        </p:spPr>
      </p:pic>
      <p:cxnSp>
        <p:nvCxnSpPr>
          <p:cNvPr id="842" name="Shape 842"/>
          <p:cNvCxnSpPr/>
          <p:nvPr/>
        </p:nvCxnSpPr>
        <p:spPr>
          <a:xfrm>
            <a:off x="635000" y="635000"/>
            <a:ext cx="11734500" cy="0"/>
          </a:xfrm>
          <a:prstGeom prst="straightConnector1">
            <a:avLst/>
          </a:prstGeom>
          <a:noFill/>
          <a:ln>
            <a:noFill/>
          </a:ln>
        </p:spPr>
      </p:cxnSp>
      <p:cxnSp>
        <p:nvCxnSpPr>
          <p:cNvPr id="843" name="Shape 843"/>
          <p:cNvCxnSpPr/>
          <p:nvPr/>
        </p:nvCxnSpPr>
        <p:spPr>
          <a:xfrm>
            <a:off x="635000" y="1219200"/>
            <a:ext cx="11734500" cy="0"/>
          </a:xfrm>
          <a:prstGeom prst="straightConnector1">
            <a:avLst/>
          </a:prstGeom>
          <a:noFill/>
          <a:ln>
            <a:noFill/>
          </a:ln>
        </p:spPr>
      </p:cxnSp>
      <p:sp>
        <p:nvSpPr>
          <p:cNvPr id="844" name="Shape 844"/>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845"/>
        <p:cNvGrpSpPr/>
        <p:nvPr/>
      </p:nvGrpSpPr>
      <p:grpSpPr>
        <a:xfrm>
          <a:off x="0" y="0"/>
          <a:ext cx="0" cy="0"/>
          <a:chOff x="0" y="0"/>
          <a:chExt cx="0" cy="0"/>
        </a:xfrm>
      </p:grpSpPr>
      <p:pic>
        <p:nvPicPr>
          <p:cNvPr id="846" name="Shape 846"/>
          <p:cNvPicPr preferRelativeResize="0"/>
          <p:nvPr/>
        </p:nvPicPr>
        <p:blipFill rotWithShape="1">
          <a:blip r:embed="rId2">
            <a:alphaModFix/>
          </a:blip>
          <a:srcRect/>
          <a:stretch/>
        </p:blipFill>
        <p:spPr>
          <a:xfrm>
            <a:off x="3136900" y="1511300"/>
            <a:ext cx="6798815" cy="5297838"/>
          </a:xfrm>
          <a:prstGeom prst="rect">
            <a:avLst/>
          </a:prstGeom>
          <a:noFill/>
          <a:ln>
            <a:noFill/>
          </a:ln>
        </p:spPr>
      </p:pic>
      <p:cxnSp>
        <p:nvCxnSpPr>
          <p:cNvPr id="847" name="Shape 847"/>
          <p:cNvCxnSpPr/>
          <p:nvPr/>
        </p:nvCxnSpPr>
        <p:spPr>
          <a:xfrm>
            <a:off x="635000" y="635000"/>
            <a:ext cx="11734500" cy="0"/>
          </a:xfrm>
          <a:prstGeom prst="straightConnector1">
            <a:avLst/>
          </a:prstGeom>
          <a:noFill/>
          <a:ln>
            <a:noFill/>
          </a:ln>
        </p:spPr>
      </p:cxnSp>
      <p:cxnSp>
        <p:nvCxnSpPr>
          <p:cNvPr id="848" name="Shape 848"/>
          <p:cNvCxnSpPr/>
          <p:nvPr/>
        </p:nvCxnSpPr>
        <p:spPr>
          <a:xfrm>
            <a:off x="635000" y="1219200"/>
            <a:ext cx="11734500" cy="0"/>
          </a:xfrm>
          <a:prstGeom prst="straightConnector1">
            <a:avLst/>
          </a:prstGeom>
          <a:noFill/>
          <a:ln>
            <a:noFill/>
          </a:ln>
        </p:spPr>
      </p:cxnSp>
      <p:sp>
        <p:nvSpPr>
          <p:cNvPr id="849" name="Shape 849"/>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850"/>
        <p:cNvGrpSpPr/>
        <p:nvPr/>
      </p:nvGrpSpPr>
      <p:grpSpPr>
        <a:xfrm>
          <a:off x="0" y="0"/>
          <a:ext cx="0" cy="0"/>
          <a:chOff x="0" y="0"/>
          <a:chExt cx="0" cy="0"/>
        </a:xfrm>
      </p:grpSpPr>
      <p:pic>
        <p:nvPicPr>
          <p:cNvPr id="851" name="Shape 851"/>
          <p:cNvPicPr preferRelativeResize="0"/>
          <p:nvPr/>
        </p:nvPicPr>
        <p:blipFill rotWithShape="1">
          <a:blip r:embed="rId2">
            <a:alphaModFix/>
          </a:blip>
          <a:srcRect/>
          <a:stretch/>
        </p:blipFill>
        <p:spPr>
          <a:xfrm>
            <a:off x="1016000" y="1313655"/>
            <a:ext cx="4016404" cy="6008927"/>
          </a:xfrm>
          <a:prstGeom prst="rect">
            <a:avLst/>
          </a:prstGeom>
          <a:noFill/>
          <a:ln>
            <a:noFill/>
          </a:ln>
        </p:spPr>
      </p:pic>
      <p:pic>
        <p:nvPicPr>
          <p:cNvPr id="852" name="Shape 852"/>
          <p:cNvPicPr preferRelativeResize="0"/>
          <p:nvPr/>
        </p:nvPicPr>
        <p:blipFill rotWithShape="1">
          <a:blip r:embed="rId3">
            <a:alphaModFix/>
          </a:blip>
          <a:srcRect/>
          <a:stretch/>
        </p:blipFill>
        <p:spPr>
          <a:xfrm>
            <a:off x="4673600" y="1371600"/>
            <a:ext cx="3670602" cy="5448703"/>
          </a:xfrm>
          <a:prstGeom prst="rect">
            <a:avLst/>
          </a:prstGeom>
          <a:noFill/>
          <a:ln>
            <a:noFill/>
          </a:ln>
        </p:spPr>
      </p:pic>
      <p:pic>
        <p:nvPicPr>
          <p:cNvPr id="853" name="Shape 853"/>
          <p:cNvPicPr preferRelativeResize="0"/>
          <p:nvPr/>
        </p:nvPicPr>
        <p:blipFill rotWithShape="1">
          <a:blip r:embed="rId4">
            <a:alphaModFix/>
          </a:blip>
          <a:srcRect/>
          <a:stretch/>
        </p:blipFill>
        <p:spPr>
          <a:xfrm>
            <a:off x="8509000" y="1358900"/>
            <a:ext cx="2962056" cy="5431067"/>
          </a:xfrm>
          <a:prstGeom prst="rect">
            <a:avLst/>
          </a:prstGeom>
          <a:noFill/>
          <a:ln>
            <a:noFill/>
          </a:ln>
        </p:spPr>
      </p:pic>
      <p:cxnSp>
        <p:nvCxnSpPr>
          <p:cNvPr id="854" name="Shape 854"/>
          <p:cNvCxnSpPr/>
          <p:nvPr/>
        </p:nvCxnSpPr>
        <p:spPr>
          <a:xfrm>
            <a:off x="635000" y="635000"/>
            <a:ext cx="11734500" cy="0"/>
          </a:xfrm>
          <a:prstGeom prst="straightConnector1">
            <a:avLst/>
          </a:prstGeom>
          <a:noFill/>
          <a:ln>
            <a:noFill/>
          </a:ln>
        </p:spPr>
      </p:cxnSp>
      <p:cxnSp>
        <p:nvCxnSpPr>
          <p:cNvPr id="855" name="Shape 855"/>
          <p:cNvCxnSpPr/>
          <p:nvPr/>
        </p:nvCxnSpPr>
        <p:spPr>
          <a:xfrm>
            <a:off x="635000" y="1219200"/>
            <a:ext cx="11734500" cy="0"/>
          </a:xfrm>
          <a:prstGeom prst="straightConnector1">
            <a:avLst/>
          </a:prstGeom>
          <a:noFill/>
          <a:ln>
            <a:noFill/>
          </a:ln>
        </p:spPr>
      </p:cxnSp>
      <p:sp>
        <p:nvSpPr>
          <p:cNvPr id="856" name="Shape 856"/>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857" name="Shape 857"/>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858" name="Shape 858"/>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9"/>
        <p:cNvGrpSpPr/>
        <p:nvPr/>
      </p:nvGrpSpPr>
      <p:grpSpPr>
        <a:xfrm>
          <a:off x="0" y="0"/>
          <a:ext cx="0" cy="0"/>
          <a:chOff x="0" y="0"/>
          <a:chExt cx="0" cy="0"/>
        </a:xfrm>
      </p:grpSpPr>
      <p:cxnSp>
        <p:nvCxnSpPr>
          <p:cNvPr id="50" name="Shape 50"/>
          <p:cNvCxnSpPr/>
          <p:nvPr/>
        </p:nvCxnSpPr>
        <p:spPr>
          <a:xfrm>
            <a:off x="635000" y="635000"/>
            <a:ext cx="11734800" cy="11"/>
          </a:xfrm>
          <a:prstGeom prst="straightConnector1">
            <a:avLst/>
          </a:prstGeom>
          <a:noFill/>
          <a:ln>
            <a:noFill/>
          </a:ln>
        </p:spPr>
      </p:cxnSp>
      <p:cxnSp>
        <p:nvCxnSpPr>
          <p:cNvPr id="51" name="Shape 51"/>
          <p:cNvCxnSpPr/>
          <p:nvPr/>
        </p:nvCxnSpPr>
        <p:spPr>
          <a:xfrm>
            <a:off x="635000" y="1219200"/>
            <a:ext cx="11734800" cy="11"/>
          </a:xfrm>
          <a:prstGeom prst="straightConnector1">
            <a:avLst/>
          </a:prstGeom>
          <a:noFill/>
          <a:ln>
            <a:noFill/>
          </a:ln>
        </p:spPr>
      </p:cxnSp>
      <p:cxnSp>
        <p:nvCxnSpPr>
          <p:cNvPr id="52" name="Shape 52"/>
          <p:cNvCxnSpPr/>
          <p:nvPr/>
        </p:nvCxnSpPr>
        <p:spPr>
          <a:xfrm rot="10800000" flipH="1">
            <a:off x="8623300" y="2781009"/>
            <a:ext cx="3735026" cy="290"/>
          </a:xfrm>
          <a:prstGeom prst="straightConnector1">
            <a:avLst/>
          </a:prstGeom>
          <a:noFill/>
          <a:ln>
            <a:noFill/>
          </a:ln>
        </p:spPr>
      </p:cxnSp>
      <p:cxnSp>
        <p:nvCxnSpPr>
          <p:cNvPr id="53" name="Shape 53"/>
          <p:cNvCxnSpPr/>
          <p:nvPr/>
        </p:nvCxnSpPr>
        <p:spPr>
          <a:xfrm rot="10800000" flipH="1">
            <a:off x="635000" y="2781141"/>
            <a:ext cx="7742696" cy="158"/>
          </a:xfrm>
          <a:prstGeom prst="straightConnector1">
            <a:avLst/>
          </a:prstGeom>
          <a:noFill/>
          <a:ln>
            <a:noFill/>
          </a:ln>
        </p:spPr>
      </p:cxnSp>
      <p:sp>
        <p:nvSpPr>
          <p:cNvPr id="54" name="Shape 54"/>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55" name="Shape 55"/>
          <p:cNvSpPr/>
          <p:nvPr/>
        </p:nvSpPr>
        <p:spPr>
          <a:xfrm>
            <a:off x="8636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Tree>
  </p:cSld>
  <p:clrMapOvr>
    <a:masterClrMapping/>
  </p:clrMapOvr>
  <p:transition spd="med">
    <p:fade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859"/>
        <p:cNvGrpSpPr/>
        <p:nvPr/>
      </p:nvGrpSpPr>
      <p:grpSpPr>
        <a:xfrm>
          <a:off x="0" y="0"/>
          <a:ext cx="0" cy="0"/>
          <a:chOff x="0" y="0"/>
          <a:chExt cx="0" cy="0"/>
        </a:xfrm>
      </p:grpSpPr>
      <p:cxnSp>
        <p:nvCxnSpPr>
          <p:cNvPr id="860" name="Shape 860"/>
          <p:cNvCxnSpPr/>
          <p:nvPr/>
        </p:nvCxnSpPr>
        <p:spPr>
          <a:xfrm>
            <a:off x="635000" y="635000"/>
            <a:ext cx="11734500" cy="0"/>
          </a:xfrm>
          <a:prstGeom prst="straightConnector1">
            <a:avLst/>
          </a:prstGeom>
          <a:noFill/>
          <a:ln>
            <a:noFill/>
          </a:ln>
        </p:spPr>
      </p:cxnSp>
      <p:cxnSp>
        <p:nvCxnSpPr>
          <p:cNvPr id="861" name="Shape 861"/>
          <p:cNvCxnSpPr/>
          <p:nvPr/>
        </p:nvCxnSpPr>
        <p:spPr>
          <a:xfrm>
            <a:off x="635000" y="1219200"/>
            <a:ext cx="11734500" cy="0"/>
          </a:xfrm>
          <a:prstGeom prst="straightConnector1">
            <a:avLst/>
          </a:prstGeom>
          <a:noFill/>
          <a:ln>
            <a:noFill/>
          </a:ln>
        </p:spPr>
      </p:cxnSp>
      <p:sp>
        <p:nvSpPr>
          <p:cNvPr id="862" name="Shape 862"/>
          <p:cNvSpPr/>
          <p:nvPr/>
        </p:nvSpPr>
        <p:spPr>
          <a:xfrm>
            <a:off x="655827" y="2307725"/>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3" name="Shape 863"/>
          <p:cNvSpPr/>
          <p:nvPr/>
        </p:nvSpPr>
        <p:spPr>
          <a:xfrm>
            <a:off x="4386428" y="2303347"/>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4" name="Shape 864"/>
          <p:cNvSpPr/>
          <p:nvPr/>
        </p:nvSpPr>
        <p:spPr>
          <a:xfrm>
            <a:off x="7409003" y="2423731"/>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865"/>
        <p:cNvGrpSpPr/>
        <p:nvPr/>
      </p:nvGrpSpPr>
      <p:grpSpPr>
        <a:xfrm>
          <a:off x="0" y="0"/>
          <a:ext cx="0" cy="0"/>
          <a:chOff x="0" y="0"/>
          <a:chExt cx="0" cy="0"/>
        </a:xfrm>
      </p:grpSpPr>
      <p:cxnSp>
        <p:nvCxnSpPr>
          <p:cNvPr id="866" name="Shape 866"/>
          <p:cNvCxnSpPr/>
          <p:nvPr/>
        </p:nvCxnSpPr>
        <p:spPr>
          <a:xfrm>
            <a:off x="635000" y="635000"/>
            <a:ext cx="11734500" cy="0"/>
          </a:xfrm>
          <a:prstGeom prst="straightConnector1">
            <a:avLst/>
          </a:prstGeom>
          <a:noFill/>
          <a:ln>
            <a:noFill/>
          </a:ln>
        </p:spPr>
      </p:cxnSp>
      <p:cxnSp>
        <p:nvCxnSpPr>
          <p:cNvPr id="867" name="Shape 867"/>
          <p:cNvCxnSpPr/>
          <p:nvPr/>
        </p:nvCxnSpPr>
        <p:spPr>
          <a:xfrm>
            <a:off x="635000" y="1219200"/>
            <a:ext cx="11734500" cy="0"/>
          </a:xfrm>
          <a:prstGeom prst="straightConnector1">
            <a:avLst/>
          </a:prstGeom>
          <a:noFill/>
          <a:ln>
            <a:noFill/>
          </a:ln>
        </p:spPr>
      </p:cxnSp>
      <p:grpSp>
        <p:nvGrpSpPr>
          <p:cNvPr id="868" name="Shape 868"/>
          <p:cNvGrpSpPr/>
          <p:nvPr/>
        </p:nvGrpSpPr>
        <p:grpSpPr>
          <a:xfrm>
            <a:off x="635000" y="1828800"/>
            <a:ext cx="1269661" cy="1269534"/>
            <a:chOff x="0" y="0"/>
            <a:chExt cx="1269661" cy="1269661"/>
          </a:xfrm>
        </p:grpSpPr>
        <p:pic>
          <p:nvPicPr>
            <p:cNvPr id="869" name="Shape 869"/>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870" name="Shape 870"/>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871" name="Shape 871"/>
          <p:cNvGrpSpPr/>
          <p:nvPr/>
        </p:nvGrpSpPr>
        <p:grpSpPr>
          <a:xfrm>
            <a:off x="2159000" y="1828800"/>
            <a:ext cx="1269661" cy="1269534"/>
            <a:chOff x="0" y="0"/>
            <a:chExt cx="1269661" cy="1269661"/>
          </a:xfrm>
        </p:grpSpPr>
        <p:pic>
          <p:nvPicPr>
            <p:cNvPr id="872" name="Shape 872"/>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873" name="Shape 873"/>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874" name="Shape 874"/>
          <p:cNvGrpSpPr/>
          <p:nvPr/>
        </p:nvGrpSpPr>
        <p:grpSpPr>
          <a:xfrm>
            <a:off x="635000" y="3340100"/>
            <a:ext cx="1269661" cy="1269534"/>
            <a:chOff x="0" y="0"/>
            <a:chExt cx="1269661" cy="1269661"/>
          </a:xfrm>
        </p:grpSpPr>
        <p:pic>
          <p:nvPicPr>
            <p:cNvPr id="875" name="Shape 875"/>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876" name="Shape 876"/>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877" name="Shape 877"/>
          <p:cNvGrpSpPr/>
          <p:nvPr/>
        </p:nvGrpSpPr>
        <p:grpSpPr>
          <a:xfrm>
            <a:off x="2159000" y="3340100"/>
            <a:ext cx="1269661" cy="1269534"/>
            <a:chOff x="0" y="0"/>
            <a:chExt cx="1269661" cy="1269661"/>
          </a:xfrm>
        </p:grpSpPr>
        <p:pic>
          <p:nvPicPr>
            <p:cNvPr id="878" name="Shape 878"/>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879" name="Shape 87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880" name="Shape 880"/>
          <p:cNvGrpSpPr/>
          <p:nvPr/>
        </p:nvGrpSpPr>
        <p:grpSpPr>
          <a:xfrm>
            <a:off x="635000" y="4876800"/>
            <a:ext cx="1269661" cy="1269534"/>
            <a:chOff x="0" y="0"/>
            <a:chExt cx="1269661" cy="1269661"/>
          </a:xfrm>
        </p:grpSpPr>
        <p:pic>
          <p:nvPicPr>
            <p:cNvPr id="881" name="Shape 881"/>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882" name="Shape 88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883" name="Shape 883"/>
          <p:cNvGrpSpPr/>
          <p:nvPr/>
        </p:nvGrpSpPr>
        <p:grpSpPr>
          <a:xfrm>
            <a:off x="2159000" y="4876800"/>
            <a:ext cx="1269661" cy="1269534"/>
            <a:chOff x="0" y="0"/>
            <a:chExt cx="1269661" cy="1269661"/>
          </a:xfrm>
        </p:grpSpPr>
        <p:pic>
          <p:nvPicPr>
            <p:cNvPr id="884" name="Shape 884"/>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885" name="Shape 88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886" name="Shape 886"/>
          <p:cNvSpPr/>
          <p:nvPr/>
        </p:nvSpPr>
        <p:spPr>
          <a:xfrm>
            <a:off x="8790781" y="1828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50" tIns="279450" rIns="279450" bIns="27945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887" name="Shape 887"/>
          <p:cNvGrpSpPr/>
          <p:nvPr/>
        </p:nvGrpSpPr>
        <p:grpSpPr>
          <a:xfrm>
            <a:off x="4051298" y="1828799"/>
            <a:ext cx="2031492" cy="2031289"/>
            <a:chOff x="0" y="0"/>
            <a:chExt cx="2031492" cy="2031492"/>
          </a:xfrm>
        </p:grpSpPr>
        <p:pic>
          <p:nvPicPr>
            <p:cNvPr id="888" name="Shape 888"/>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889" name="Shape 889"/>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890" name="Shape 890"/>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891" name="Shape 891"/>
          <p:cNvGrpSpPr/>
          <p:nvPr/>
        </p:nvGrpSpPr>
        <p:grpSpPr>
          <a:xfrm>
            <a:off x="6362698" y="1828799"/>
            <a:ext cx="2031492" cy="2031289"/>
            <a:chOff x="0" y="0"/>
            <a:chExt cx="2031492" cy="2031492"/>
          </a:xfrm>
        </p:grpSpPr>
        <p:pic>
          <p:nvPicPr>
            <p:cNvPr id="892" name="Shape 892"/>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893" name="Shape 893"/>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894" name="Shape 894"/>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895" name="Shape 895"/>
          <p:cNvGrpSpPr/>
          <p:nvPr/>
        </p:nvGrpSpPr>
        <p:grpSpPr>
          <a:xfrm>
            <a:off x="4051298" y="4114798"/>
            <a:ext cx="2031492" cy="2031289"/>
            <a:chOff x="0" y="0"/>
            <a:chExt cx="2031492" cy="2031492"/>
          </a:xfrm>
        </p:grpSpPr>
        <p:pic>
          <p:nvPicPr>
            <p:cNvPr id="896" name="Shape 896"/>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897" name="Shape 897"/>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898" name="Shape 898"/>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899" name="Shape 899"/>
          <p:cNvGrpSpPr/>
          <p:nvPr/>
        </p:nvGrpSpPr>
        <p:grpSpPr>
          <a:xfrm>
            <a:off x="6362698" y="4114798"/>
            <a:ext cx="2031492" cy="2031289"/>
            <a:chOff x="0" y="0"/>
            <a:chExt cx="2031492" cy="2031492"/>
          </a:xfrm>
        </p:grpSpPr>
        <p:pic>
          <p:nvPicPr>
            <p:cNvPr id="900" name="Shape 900"/>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901" name="Shape 901"/>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902" name="Shape 902"/>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903" name="Shape 903"/>
          <p:cNvSpPr/>
          <p:nvPr/>
        </p:nvSpPr>
        <p:spPr>
          <a:xfrm>
            <a:off x="8790781" y="4114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50" tIns="279450" rIns="279450" bIns="27945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904"/>
        <p:cNvGrpSpPr/>
        <p:nvPr/>
      </p:nvGrpSpPr>
      <p:grpSpPr>
        <a:xfrm>
          <a:off x="0" y="0"/>
          <a:ext cx="0" cy="0"/>
          <a:chOff x="0" y="0"/>
          <a:chExt cx="0" cy="0"/>
        </a:xfrm>
      </p:grpSpPr>
      <p:cxnSp>
        <p:nvCxnSpPr>
          <p:cNvPr id="905" name="Shape 905"/>
          <p:cNvCxnSpPr/>
          <p:nvPr/>
        </p:nvCxnSpPr>
        <p:spPr>
          <a:xfrm>
            <a:off x="635000" y="635000"/>
            <a:ext cx="11734500" cy="0"/>
          </a:xfrm>
          <a:prstGeom prst="straightConnector1">
            <a:avLst/>
          </a:prstGeom>
          <a:noFill/>
          <a:ln>
            <a:noFill/>
          </a:ln>
        </p:spPr>
      </p:cxnSp>
      <p:cxnSp>
        <p:nvCxnSpPr>
          <p:cNvPr id="906" name="Shape 906"/>
          <p:cNvCxnSpPr/>
          <p:nvPr/>
        </p:nvCxnSpPr>
        <p:spPr>
          <a:xfrm>
            <a:off x="635000" y="1219200"/>
            <a:ext cx="11734500" cy="0"/>
          </a:xfrm>
          <a:prstGeom prst="straightConnector1">
            <a:avLst/>
          </a:prstGeom>
          <a:noFill/>
          <a:ln>
            <a:noFill/>
          </a:ln>
        </p:spPr>
      </p:cxnSp>
      <p:grpSp>
        <p:nvGrpSpPr>
          <p:cNvPr id="907" name="Shape 907"/>
          <p:cNvGrpSpPr/>
          <p:nvPr/>
        </p:nvGrpSpPr>
        <p:grpSpPr>
          <a:xfrm>
            <a:off x="1384299" y="3130550"/>
            <a:ext cx="1269661" cy="1269534"/>
            <a:chOff x="0" y="0"/>
            <a:chExt cx="1269661" cy="1269661"/>
          </a:xfrm>
        </p:grpSpPr>
        <p:pic>
          <p:nvPicPr>
            <p:cNvPr id="908" name="Shape 90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909" name="Shape 909"/>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910" name="Shape 910"/>
          <p:cNvCxnSpPr/>
          <p:nvPr/>
        </p:nvCxnSpPr>
        <p:spPr>
          <a:xfrm rot="10800000" flipH="1">
            <a:off x="3911600" y="3243396"/>
            <a:ext cx="3735000" cy="300"/>
          </a:xfrm>
          <a:prstGeom prst="straightConnector1">
            <a:avLst/>
          </a:prstGeom>
          <a:noFill/>
          <a:ln>
            <a:noFill/>
          </a:ln>
        </p:spPr>
      </p:cxnSp>
      <p:cxnSp>
        <p:nvCxnSpPr>
          <p:cNvPr id="911" name="Shape 911"/>
          <p:cNvCxnSpPr/>
          <p:nvPr/>
        </p:nvCxnSpPr>
        <p:spPr>
          <a:xfrm rot="10800000" flipH="1">
            <a:off x="3911600" y="5381313"/>
            <a:ext cx="3735000" cy="300"/>
          </a:xfrm>
          <a:prstGeom prst="straightConnector1">
            <a:avLst/>
          </a:prstGeom>
          <a:noFill/>
          <a:ln>
            <a:noFill/>
          </a:ln>
        </p:spPr>
      </p:cxnSp>
      <p:sp>
        <p:nvSpPr>
          <p:cNvPr id="912" name="Shape 912"/>
          <p:cNvSpPr/>
          <p:nvPr/>
        </p:nvSpPr>
        <p:spPr>
          <a:xfrm>
            <a:off x="3911600" y="2989696"/>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sz="1400"/>
          </a:p>
        </p:txBody>
      </p:sp>
      <p:sp>
        <p:nvSpPr>
          <p:cNvPr id="913" name="Shape 913"/>
          <p:cNvSpPr/>
          <p:nvPr/>
        </p:nvSpPr>
        <p:spPr>
          <a:xfrm>
            <a:off x="3911600" y="5114914"/>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cxnSp>
        <p:nvCxnSpPr>
          <p:cNvPr id="914" name="Shape 914"/>
          <p:cNvCxnSpPr/>
          <p:nvPr/>
        </p:nvCxnSpPr>
        <p:spPr>
          <a:xfrm rot="10800000" flipH="1">
            <a:off x="3911600" y="2222999"/>
            <a:ext cx="3735000" cy="300"/>
          </a:xfrm>
          <a:prstGeom prst="straightConnector1">
            <a:avLst/>
          </a:prstGeom>
          <a:noFill/>
          <a:ln>
            <a:noFill/>
          </a:ln>
        </p:spPr>
      </p:cxnSp>
      <p:sp>
        <p:nvSpPr>
          <p:cNvPr id="915" name="Shape 915"/>
          <p:cNvSpPr/>
          <p:nvPr/>
        </p:nvSpPr>
        <p:spPr>
          <a:xfrm>
            <a:off x="3911600" y="1969299"/>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cxnSp>
        <p:nvCxnSpPr>
          <p:cNvPr id="916" name="Shape 916"/>
          <p:cNvCxnSpPr/>
          <p:nvPr/>
        </p:nvCxnSpPr>
        <p:spPr>
          <a:xfrm rot="10800000">
            <a:off x="3225800" y="1803136"/>
            <a:ext cx="0" cy="44310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917"/>
        <p:cNvGrpSpPr/>
        <p:nvPr/>
      </p:nvGrpSpPr>
      <p:grpSpPr>
        <a:xfrm>
          <a:off x="0" y="0"/>
          <a:ext cx="0" cy="0"/>
          <a:chOff x="0" y="0"/>
          <a:chExt cx="0" cy="0"/>
        </a:xfrm>
      </p:grpSpPr>
      <p:cxnSp>
        <p:nvCxnSpPr>
          <p:cNvPr id="918" name="Shape 918"/>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19" name="Shape 919"/>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920" name="Shape 920"/>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921"/>
        <p:cNvGrpSpPr/>
        <p:nvPr/>
      </p:nvGrpSpPr>
      <p:grpSpPr>
        <a:xfrm>
          <a:off x="0" y="0"/>
          <a:ext cx="0" cy="0"/>
          <a:chOff x="0" y="0"/>
          <a:chExt cx="0" cy="0"/>
        </a:xfrm>
      </p:grpSpPr>
      <p:cxnSp>
        <p:nvCxnSpPr>
          <p:cNvPr id="922" name="Shape 922"/>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23" name="Shape 923"/>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924" name="Shape 924"/>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25"/>
        <p:cNvGrpSpPr/>
        <p:nvPr/>
      </p:nvGrpSpPr>
      <p:grpSpPr>
        <a:xfrm>
          <a:off x="0" y="0"/>
          <a:ext cx="0" cy="0"/>
          <a:chOff x="0" y="0"/>
          <a:chExt cx="0" cy="0"/>
        </a:xfrm>
      </p:grpSpPr>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926"/>
        <p:cNvGrpSpPr/>
        <p:nvPr/>
      </p:nvGrpSpPr>
      <p:grpSpPr>
        <a:xfrm>
          <a:off x="0" y="0"/>
          <a:ext cx="0" cy="0"/>
          <a:chOff x="0" y="0"/>
          <a:chExt cx="0" cy="0"/>
        </a:xfrm>
      </p:grpSpPr>
      <p:cxnSp>
        <p:nvCxnSpPr>
          <p:cNvPr id="927" name="Shape 927"/>
          <p:cNvCxnSpPr/>
          <p:nvPr/>
        </p:nvCxnSpPr>
        <p:spPr>
          <a:xfrm>
            <a:off x="635000" y="635000"/>
            <a:ext cx="11734500" cy="0"/>
          </a:xfrm>
          <a:prstGeom prst="straightConnector1">
            <a:avLst/>
          </a:prstGeom>
          <a:noFill/>
          <a:ln>
            <a:noFill/>
          </a:ln>
        </p:spPr>
      </p:cxnSp>
      <p:cxnSp>
        <p:nvCxnSpPr>
          <p:cNvPr id="928" name="Shape 928"/>
          <p:cNvCxnSpPr/>
          <p:nvPr/>
        </p:nvCxnSpPr>
        <p:spPr>
          <a:xfrm>
            <a:off x="635000" y="1219200"/>
            <a:ext cx="11734500" cy="0"/>
          </a:xfrm>
          <a:prstGeom prst="straightConnector1">
            <a:avLst/>
          </a:prstGeom>
          <a:noFill/>
          <a:ln>
            <a:noFill/>
          </a:ln>
        </p:spPr>
      </p:cxnSp>
      <p:grpSp>
        <p:nvGrpSpPr>
          <p:cNvPr id="929" name="Shape 929"/>
          <p:cNvGrpSpPr/>
          <p:nvPr/>
        </p:nvGrpSpPr>
        <p:grpSpPr>
          <a:xfrm>
            <a:off x="1384299" y="3130550"/>
            <a:ext cx="1269661" cy="1269534"/>
            <a:chOff x="0" y="0"/>
            <a:chExt cx="1269661" cy="1269661"/>
          </a:xfrm>
        </p:grpSpPr>
        <p:pic>
          <p:nvPicPr>
            <p:cNvPr id="930" name="Shape 93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931" name="Shape 931"/>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932" name="Shape 932"/>
          <p:cNvCxnSpPr/>
          <p:nvPr/>
        </p:nvCxnSpPr>
        <p:spPr>
          <a:xfrm rot="10800000">
            <a:off x="3225800" y="1803136"/>
            <a:ext cx="0" cy="44310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933"/>
        <p:cNvGrpSpPr/>
        <p:nvPr/>
      </p:nvGrpSpPr>
      <p:grpSpPr>
        <a:xfrm>
          <a:off x="0" y="0"/>
          <a:ext cx="0" cy="0"/>
          <a:chOff x="0" y="0"/>
          <a:chExt cx="0" cy="0"/>
        </a:xfrm>
      </p:grpSpPr>
      <p:cxnSp>
        <p:nvCxnSpPr>
          <p:cNvPr id="934" name="Shape 934"/>
          <p:cNvCxnSpPr/>
          <p:nvPr/>
        </p:nvCxnSpPr>
        <p:spPr>
          <a:xfrm>
            <a:off x="635000" y="635000"/>
            <a:ext cx="11734500" cy="0"/>
          </a:xfrm>
          <a:prstGeom prst="straightConnector1">
            <a:avLst/>
          </a:prstGeom>
          <a:noFill/>
          <a:ln>
            <a:noFill/>
          </a:ln>
        </p:spPr>
      </p:cxnSp>
      <p:cxnSp>
        <p:nvCxnSpPr>
          <p:cNvPr id="935" name="Shape 935"/>
          <p:cNvCxnSpPr/>
          <p:nvPr/>
        </p:nvCxnSpPr>
        <p:spPr>
          <a:xfrm>
            <a:off x="635000" y="1219200"/>
            <a:ext cx="11734500" cy="0"/>
          </a:xfrm>
          <a:prstGeom prst="straightConnector1">
            <a:avLst/>
          </a:prstGeom>
          <a:noFill/>
          <a:ln>
            <a:noFill/>
          </a:ln>
        </p:spPr>
      </p:cxnSp>
      <p:cxnSp>
        <p:nvCxnSpPr>
          <p:cNvPr id="936" name="Shape 936"/>
          <p:cNvCxnSpPr/>
          <p:nvPr/>
        </p:nvCxnSpPr>
        <p:spPr>
          <a:xfrm rot="10800000" flipH="1">
            <a:off x="8623300" y="2780999"/>
            <a:ext cx="3735000" cy="300"/>
          </a:xfrm>
          <a:prstGeom prst="straightConnector1">
            <a:avLst/>
          </a:prstGeom>
          <a:noFill/>
          <a:ln>
            <a:noFill/>
          </a:ln>
        </p:spPr>
      </p:cxnSp>
      <p:cxnSp>
        <p:nvCxnSpPr>
          <p:cNvPr id="937" name="Shape 937"/>
          <p:cNvCxnSpPr/>
          <p:nvPr/>
        </p:nvCxnSpPr>
        <p:spPr>
          <a:xfrm rot="10800000" flipH="1">
            <a:off x="635000" y="2780999"/>
            <a:ext cx="7742700" cy="300"/>
          </a:xfrm>
          <a:prstGeom prst="straightConnector1">
            <a:avLst/>
          </a:prstGeom>
          <a:noFill/>
          <a:ln>
            <a:noFill/>
          </a:ln>
        </p:spPr>
      </p:cxnSp>
      <p:sp>
        <p:nvSpPr>
          <p:cNvPr id="938" name="Shape 938"/>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939" name="Shape 939"/>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940" name="Shape 940"/>
          <p:cNvSpPr txBox="1">
            <a:spLocks noGrp="1"/>
          </p:cNvSpPr>
          <p:nvPr>
            <p:ph type="sldNum" idx="12"/>
          </p:nvPr>
        </p:nvSpPr>
        <p:spPr>
          <a:xfrm>
            <a:off x="12014200" y="739139"/>
            <a:ext cx="3459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3" name="Shape 943"/>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944" name="Shape 944"/>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945"/>
        <p:cNvGrpSpPr/>
        <p:nvPr/>
      </p:nvGrpSpPr>
      <p:grpSpPr>
        <a:xfrm>
          <a:off x="0" y="0"/>
          <a:ext cx="0" cy="0"/>
          <a:chOff x="0" y="0"/>
          <a:chExt cx="0" cy="0"/>
        </a:xfrm>
      </p:grpSpPr>
      <p:pic>
        <p:nvPicPr>
          <p:cNvPr id="946" name="Shape 946"/>
          <p:cNvPicPr preferRelativeResize="0"/>
          <p:nvPr/>
        </p:nvPicPr>
        <p:blipFill rotWithShape="1">
          <a:blip r:embed="rId2">
            <a:alphaModFix/>
          </a:blip>
          <a:srcRect/>
          <a:stretch/>
        </p:blipFill>
        <p:spPr>
          <a:xfrm>
            <a:off x="3314700" y="1555328"/>
            <a:ext cx="6318185" cy="5108872"/>
          </a:xfrm>
          <a:prstGeom prst="rect">
            <a:avLst/>
          </a:prstGeom>
          <a:noFill/>
          <a:ln>
            <a:noFill/>
          </a:ln>
        </p:spPr>
      </p:pic>
      <p:cxnSp>
        <p:nvCxnSpPr>
          <p:cNvPr id="947" name="Shape 947"/>
          <p:cNvCxnSpPr/>
          <p:nvPr/>
        </p:nvCxnSpPr>
        <p:spPr>
          <a:xfrm>
            <a:off x="635000" y="635000"/>
            <a:ext cx="11734500" cy="0"/>
          </a:xfrm>
          <a:prstGeom prst="straightConnector1">
            <a:avLst/>
          </a:prstGeom>
          <a:noFill/>
          <a:ln>
            <a:noFill/>
          </a:ln>
        </p:spPr>
      </p:cxnSp>
      <p:cxnSp>
        <p:nvCxnSpPr>
          <p:cNvPr id="948" name="Shape 948"/>
          <p:cNvCxnSpPr/>
          <p:nvPr/>
        </p:nvCxnSpPr>
        <p:spPr>
          <a:xfrm>
            <a:off x="635000" y="1219200"/>
            <a:ext cx="11734500" cy="0"/>
          </a:xfrm>
          <a:prstGeom prst="straightConnector1">
            <a:avLst/>
          </a:prstGeom>
          <a:noFill/>
          <a:ln>
            <a:noFill/>
          </a:ln>
        </p:spPr>
      </p:cxnSp>
      <p:sp>
        <p:nvSpPr>
          <p:cNvPr id="949" name="Shape 949"/>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0" name="Shape 950"/>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sm" len="sm"/>
            <a:tailEnd type="none" w="sm" len="sm"/>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sm" len="sm"/>
            <a:tailEnd type="none" w="sm" len="sm"/>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 name="Shape 10"/>
          <p:cNvSpPr txBox="1"/>
          <p:nvPr/>
        </p:nvSpPr>
        <p:spPr>
          <a:xfrm>
            <a:off x="387556" y="6751027"/>
            <a:ext cx="11957333" cy="413537"/>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36" b="1" i="0" u="none" strike="noStrike" cap="none">
                <a:solidFill>
                  <a:srgbClr val="000000"/>
                </a:solidFill>
                <a:latin typeface="Helvetica Neue"/>
                <a:ea typeface="Helvetica Neue"/>
                <a:cs typeface="Helvetica Neue"/>
                <a:sym typeface="Helvetica Neue"/>
              </a:rPr>
              <a:t>GENERAL ASSEMBLY	</a:t>
            </a:r>
            <a:endParaRPr/>
          </a:p>
        </p:txBody>
      </p:sp>
      <p:cxnSp>
        <p:nvCxnSpPr>
          <p:cNvPr id="11" name="Shape 11"/>
          <p:cNvCxnSpPr/>
          <p:nvPr/>
        </p:nvCxnSpPr>
        <p:spPr>
          <a:xfrm>
            <a:off x="523662" y="6725095"/>
            <a:ext cx="11821227" cy="0"/>
          </a:xfrm>
          <a:prstGeom prst="straightConnector1">
            <a:avLst/>
          </a:prstGeom>
          <a:noFill/>
          <a:ln w="9525" cap="flat" cmpd="sng">
            <a:solidFill>
              <a:srgbClr val="000000"/>
            </a:solidFill>
            <a:prstDash val="solid"/>
            <a:round/>
            <a:headEnd type="none" w="sm" len="sm"/>
            <a:tailEnd type="none" w="sm" len="sm"/>
          </a:ln>
        </p:spPr>
      </p:cxnSp>
      <p:pic>
        <p:nvPicPr>
          <p:cNvPr id="12" name="Shape 12"/>
          <p:cNvPicPr preferRelativeResize="0"/>
          <p:nvPr/>
        </p:nvPicPr>
        <p:blipFill rotWithShape="1">
          <a:blip r:embed="rId36">
            <a:alphaModFix/>
          </a:blip>
          <a:srcRect/>
          <a:stretch/>
        </p:blipFill>
        <p:spPr>
          <a:xfrm>
            <a:off x="12054034" y="6805620"/>
            <a:ext cx="299733" cy="29921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27" name="Shape 227"/>
          <p:cNvSpPr txBox="1">
            <a:spLocks noGrp="1"/>
          </p:cNvSpPr>
          <p:nvPr>
            <p:ph type="body" idx="1"/>
          </p:nvPr>
        </p:nvSpPr>
        <p:spPr>
          <a:xfrm>
            <a:off x="495927" y="1448769"/>
            <a:ext cx="11216700" cy="46332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cxnSp>
        <p:nvCxnSpPr>
          <p:cNvPr id="394" name="Shape 394"/>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395" name="Shape 395"/>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396" name="Shape 396"/>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97" name="Shape 397"/>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cxnSp>
        <p:nvCxnSpPr>
          <p:cNvPr id="800" name="Shape 800"/>
          <p:cNvCxnSpPr/>
          <p:nvPr/>
        </p:nvCxnSpPr>
        <p:spPr>
          <a:xfrm>
            <a:off x="635000" y="635000"/>
            <a:ext cx="11734500" cy="0"/>
          </a:xfrm>
          <a:prstGeom prst="straightConnector1">
            <a:avLst/>
          </a:prstGeom>
          <a:noFill/>
          <a:ln w="9525" cap="flat" cmpd="sng">
            <a:solidFill>
              <a:srgbClr val="000000"/>
            </a:solidFill>
            <a:prstDash val="solid"/>
            <a:round/>
            <a:headEnd type="none" w="sm" len="sm"/>
            <a:tailEnd type="none" w="sm" len="sm"/>
          </a:ln>
        </p:spPr>
      </p:cxnSp>
      <p:cxnSp>
        <p:nvCxnSpPr>
          <p:cNvPr id="801" name="Shape 801"/>
          <p:cNvCxnSpPr/>
          <p:nvPr/>
        </p:nvCxnSpPr>
        <p:spPr>
          <a:xfrm>
            <a:off x="635000" y="1219200"/>
            <a:ext cx="11734500" cy="0"/>
          </a:xfrm>
          <a:prstGeom prst="straightConnector1">
            <a:avLst/>
          </a:prstGeom>
          <a:noFill/>
          <a:ln w="9525" cap="flat" cmpd="sng">
            <a:solidFill>
              <a:srgbClr val="000000"/>
            </a:solidFill>
            <a:prstDash val="solid"/>
            <a:round/>
            <a:headEnd type="none" w="sm" len="sm"/>
            <a:tailEnd type="none" w="sm" len="sm"/>
          </a:ln>
        </p:spPr>
      </p:cxnSp>
      <p:sp>
        <p:nvSpPr>
          <p:cNvPr id="802" name="Shape 802"/>
          <p:cNvSpPr txBox="1">
            <a:spLocks noGrp="1"/>
          </p:cNvSpPr>
          <p:nvPr>
            <p:ph type="title"/>
          </p:nvPr>
        </p:nvSpPr>
        <p:spPr>
          <a:xfrm>
            <a:off x="635000" y="1473200"/>
            <a:ext cx="117345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803" name="Shape 803"/>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wZjkihOvSg"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hyperlink" Target="https://www.deskbright.com/excel/using-index-match-match/" TargetMode="External"/><Relationship Id="rId4" Type="http://schemas.openxmlformats.org/officeDocument/2006/relationships/hyperlink" Target="http://www.randomwok.com/excel/how-to-use-index-match/"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www.census.gov/geo/maps-data/data/tiger-line.html"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hyperlink" Target="http://www.randomwok.com/excel/how-to-use-index-match/" TargetMode="External"/><Relationship Id="rId4" Type="http://schemas.openxmlformats.org/officeDocument/2006/relationships/hyperlink" Target="http://www.exceltrick.com/formulas_macros/hlookup-in-excel-with-exampl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wZjkihOvS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Shape 1017"/>
          <p:cNvSpPr/>
          <p:nvPr/>
        </p:nvSpPr>
        <p:spPr>
          <a:xfrm>
            <a:off x="1418009" y="3325492"/>
            <a:ext cx="5489400" cy="2577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latin typeface="Georgia"/>
                <a:ea typeface="Georgia"/>
                <a:cs typeface="Georgia"/>
                <a:sym typeface="Georgia"/>
              </a:rPr>
              <a:t>1: The Value of Data + Data Narratives</a:t>
            </a:r>
            <a:endParaRPr sz="1400" dirty="0"/>
          </a:p>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latin typeface="Georgia"/>
                <a:ea typeface="Georgia"/>
                <a:cs typeface="Georgia"/>
                <a:sym typeface="Georgia"/>
              </a:rPr>
              <a:t>2</a:t>
            </a:r>
            <a:r>
              <a:rPr lang="en-US" sz="2800" b="0" i="1" u="none" strike="noStrike" cap="none" dirty="0">
                <a:solidFill>
                  <a:srgbClr val="E52123"/>
                </a:solidFill>
                <a:latin typeface="Georgia"/>
                <a:ea typeface="Georgia"/>
                <a:cs typeface="Georgia"/>
                <a:sym typeface="Georgia"/>
              </a:rPr>
              <a:t>: </a:t>
            </a:r>
            <a:r>
              <a:rPr lang="en-US" sz="2800" i="1" dirty="0">
                <a:solidFill>
                  <a:srgbClr val="E52123"/>
                </a:solidFill>
                <a:latin typeface="Georgia"/>
                <a:ea typeface="Georgia"/>
                <a:cs typeface="Georgia"/>
                <a:sym typeface="Georgia"/>
              </a:rPr>
              <a:t>Excel Fundamentals</a:t>
            </a:r>
            <a:endParaRPr sz="2800" i="1" dirty="0">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highlight>
                  <a:srgbClr val="FFFFFF"/>
                </a:highlight>
                <a:latin typeface="Georgia"/>
                <a:ea typeface="Georgia"/>
                <a:cs typeface="Georgia"/>
                <a:sym typeface="Georgia"/>
              </a:rPr>
              <a:t>3: Data Referencing</a:t>
            </a:r>
            <a:endParaRPr sz="2800" i="1" dirty="0">
              <a:solidFill>
                <a:srgbClr val="E52123"/>
              </a:solidFill>
              <a:highlight>
                <a:srgbClr val="FFFFFF"/>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400" dirty="0"/>
          </a:p>
        </p:txBody>
      </p:sp>
      <p:sp>
        <p:nvSpPr>
          <p:cNvPr id="1018" name="Shape 1018"/>
          <p:cNvSpPr/>
          <p:nvPr/>
        </p:nvSpPr>
        <p:spPr>
          <a:xfrm>
            <a:off x="7074567" y="3325492"/>
            <a:ext cx="4267200" cy="2577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i="1">
                <a:solidFill>
                  <a:srgbClr val="E52123"/>
                </a:solidFill>
                <a:latin typeface="Georgia"/>
                <a:ea typeface="Georgia"/>
                <a:cs typeface="Georgia"/>
                <a:sym typeface="Georgia"/>
              </a:rPr>
              <a:t>4: Data Aggregation</a:t>
            </a:r>
            <a:endParaRPr sz="2800" i="1">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800" b="0" i="1" u="none" strike="noStrike" cap="none">
                <a:solidFill>
                  <a:srgbClr val="E52123"/>
                </a:solidFill>
                <a:highlight>
                  <a:srgbClr val="000000"/>
                </a:highlight>
                <a:latin typeface="Georgia"/>
                <a:ea typeface="Georgia"/>
                <a:cs typeface="Georgia"/>
                <a:sym typeface="Georgia"/>
              </a:rPr>
              <a:t>5: </a:t>
            </a:r>
            <a:r>
              <a:rPr lang="en-US" sz="2800" i="1">
                <a:solidFill>
                  <a:srgbClr val="E52123"/>
                </a:solidFill>
                <a:highlight>
                  <a:srgbClr val="000000"/>
                </a:highlight>
                <a:latin typeface="Georgia"/>
                <a:ea typeface="Georgia"/>
                <a:cs typeface="Georgia"/>
                <a:sym typeface="Georgia"/>
              </a:rPr>
              <a:t>Data Visualization</a:t>
            </a:r>
            <a:endParaRPr sz="1400">
              <a:highlight>
                <a:srgbClr val="000000"/>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a:solidFill>
                  <a:srgbClr val="E52123"/>
                </a:solidFill>
                <a:highlight>
                  <a:srgbClr val="000000"/>
                </a:highlight>
                <a:latin typeface="Georgia"/>
                <a:ea typeface="Georgia"/>
                <a:cs typeface="Georgia"/>
                <a:sym typeface="Georgia"/>
              </a:rPr>
              <a:t>6: </a:t>
            </a:r>
            <a:r>
              <a:rPr lang="en-US" sz="2800" i="1">
                <a:solidFill>
                  <a:srgbClr val="E52123"/>
                </a:solidFill>
                <a:highlight>
                  <a:srgbClr val="000000"/>
                </a:highlight>
                <a:latin typeface="Georgia"/>
                <a:ea typeface="Georgia"/>
                <a:cs typeface="Georgia"/>
                <a:sym typeface="Georgia"/>
              </a:rPr>
              <a:t>Statistics in Excel*</a:t>
            </a:r>
            <a:endParaRPr sz="1400"/>
          </a:p>
          <a:p>
            <a:pPr marL="0" marR="0" lvl="0" indent="0" algn="l" rtl="0">
              <a:lnSpc>
                <a:spcPct val="150000"/>
              </a:lnSpc>
              <a:spcBef>
                <a:spcPts val="0"/>
              </a:spcBef>
              <a:spcAft>
                <a:spcPts val="0"/>
              </a:spcAft>
              <a:buClr>
                <a:srgbClr val="E52123"/>
              </a:buClr>
              <a:buFont typeface="Georgia"/>
              <a:buNone/>
            </a:pPr>
            <a:endParaRPr sz="1400"/>
          </a:p>
        </p:txBody>
      </p:sp>
      <p:sp>
        <p:nvSpPr>
          <p:cNvPr id="1019" name="Shape 1019"/>
          <p:cNvSpPr/>
          <p:nvPr/>
        </p:nvSpPr>
        <p:spPr>
          <a:xfrm>
            <a:off x="635093" y="1627215"/>
            <a:ext cx="11734500" cy="13464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000" b="1">
                <a:solidFill>
                  <a:srgbClr val="FFFFFF"/>
                </a:solidFill>
                <a:latin typeface="Oswald"/>
                <a:ea typeface="Oswald"/>
                <a:cs typeface="Oswald"/>
                <a:sym typeface="Oswald"/>
              </a:rPr>
              <a:t>UNIT</a:t>
            </a:r>
            <a:r>
              <a:rPr lang="en-US" sz="9000" b="1" i="0" u="none" strike="noStrike" cap="none">
                <a:solidFill>
                  <a:srgbClr val="FFFFFF"/>
                </a:solidFill>
                <a:latin typeface="Oswald"/>
                <a:ea typeface="Oswald"/>
                <a:cs typeface="Oswald"/>
                <a:sym typeface="Oswald"/>
              </a:rPr>
              <a:t> </a:t>
            </a:r>
            <a:r>
              <a:rPr lang="en-US" sz="9000" b="1">
                <a:solidFill>
                  <a:srgbClr val="FFFFFF"/>
                </a:solidFill>
                <a:latin typeface="Oswald"/>
                <a:ea typeface="Oswald"/>
                <a:cs typeface="Oswald"/>
                <a:sym typeface="Oswald"/>
              </a:rPr>
              <a:t>1</a:t>
            </a:r>
            <a:r>
              <a:rPr lang="en-US" sz="9000" b="1" i="0" u="none" strike="noStrike" cap="none">
                <a:solidFill>
                  <a:srgbClr val="FFFFFF"/>
                </a:solidFill>
                <a:latin typeface="Oswald"/>
                <a:ea typeface="Oswald"/>
                <a:cs typeface="Oswald"/>
                <a:sym typeface="Oswald"/>
              </a:rPr>
              <a:t>: </a:t>
            </a:r>
            <a:r>
              <a:rPr lang="en-US" sz="9000" b="1">
                <a:solidFill>
                  <a:srgbClr val="FFFFFF"/>
                </a:solidFill>
                <a:latin typeface="Oswald"/>
                <a:ea typeface="Oswald"/>
                <a:cs typeface="Oswald"/>
                <a:sym typeface="Oswald"/>
              </a:rPr>
              <a:t>INTERPRETATION</a:t>
            </a:r>
            <a:endParaRPr sz="9000"/>
          </a:p>
        </p:txBody>
      </p:sp>
      <p:sp>
        <p:nvSpPr>
          <p:cNvPr id="1020" name="Shape 1020"/>
          <p:cNvSpPr/>
          <p:nvPr/>
        </p:nvSpPr>
        <p:spPr>
          <a:xfrm>
            <a:off x="635000" y="6126012"/>
            <a:ext cx="11734500" cy="863700"/>
          </a:xfrm>
          <a:prstGeom prst="rect">
            <a:avLst/>
          </a:prstGeom>
          <a:noFill/>
          <a:ln>
            <a:noFill/>
          </a:ln>
        </p:spPr>
        <p:txBody>
          <a:bodyPr spcFirstLastPara="1" wrap="square" lIns="0" tIns="0" rIns="0" bIns="0" anchor="t" anchorCtr="0">
            <a:noAutofit/>
          </a:bodyPr>
          <a:lstStyle/>
          <a:p>
            <a:pPr>
              <a:lnSpc>
                <a:spcPct val="121428"/>
              </a:lnSpc>
            </a:pPr>
            <a:r>
              <a:rPr lang="en-US" sz="2800" i="1" dirty="0">
                <a:solidFill>
                  <a:srgbClr val="E52123"/>
                </a:solidFill>
                <a:latin typeface="Georgia"/>
                <a:ea typeface="Georgia"/>
                <a:cs typeface="Georgia"/>
                <a:sym typeface="Georgia"/>
              </a:rPr>
              <a:t>James Larkin – Data Analytics Instructor</a:t>
            </a:r>
            <a:endParaRPr lang="en-US" sz="2800" i="1"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7"/>
                                        </p:tgtEl>
                                        <p:attrNameLst>
                                          <p:attrName>style.visibility</p:attrName>
                                        </p:attrNameLst>
                                      </p:cBhvr>
                                      <p:to>
                                        <p:strVal val="visible"/>
                                      </p:to>
                                    </p:set>
                                    <p:animEffect transition="in" filter="fade">
                                      <p:cBhvr>
                                        <p:cTn id="7" dur="500"/>
                                        <p:tgtEl>
                                          <p:spTgt spid="10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8"/>
                                        </p:tgtEl>
                                        <p:attrNameLst>
                                          <p:attrName>style.visibility</p:attrName>
                                        </p:attrNameLst>
                                      </p:cBhvr>
                                      <p:to>
                                        <p:strVal val="visible"/>
                                      </p:to>
                                    </p:set>
                                    <p:animEffect transition="in" filter="fade">
                                      <p:cBhvr>
                                        <p:cTn id="12" dur="500"/>
                                        <p:tgtEl>
                                          <p:spTgt spid="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635006" y="1453675"/>
            <a:ext cx="11734800" cy="511222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000"/>
              </a:spcBef>
              <a:spcAft>
                <a:spcPts val="0"/>
              </a:spcAft>
              <a:buNone/>
            </a:pPr>
            <a:r>
              <a:rPr lang="en-US" sz="2400" b="1" i="0" u="none" strike="noStrike" cap="none" dirty="0">
                <a:solidFill>
                  <a:schemeClr val="dk1"/>
                </a:solidFill>
                <a:latin typeface="Georgia"/>
                <a:ea typeface="Georgia"/>
                <a:cs typeface="Georgia"/>
                <a:sym typeface="Georgia"/>
              </a:rPr>
              <a:t>Referencing</a:t>
            </a:r>
            <a:r>
              <a:rPr lang="en-US" sz="2400" b="0" i="0" u="none" strike="noStrike" cap="none" dirty="0">
                <a:solidFill>
                  <a:schemeClr val="dk1"/>
                </a:solidFill>
                <a:latin typeface="Georgia"/>
                <a:ea typeface="Georgia"/>
                <a:cs typeface="Georgia"/>
                <a:sym typeface="Georgia"/>
              </a:rPr>
              <a:t>, in its basic form, </a:t>
            </a:r>
            <a:r>
              <a:rPr lang="en-US" sz="2400" dirty="0">
                <a:solidFill>
                  <a:schemeClr val="dk1"/>
                </a:solidFill>
                <a:latin typeface="Georgia"/>
                <a:ea typeface="Georgia"/>
                <a:cs typeface="Georgia"/>
                <a:sym typeface="Georgia"/>
              </a:rPr>
              <a:t>means </a:t>
            </a:r>
            <a:r>
              <a:rPr lang="en-US" sz="2400" b="0" i="0" u="none" strike="noStrike" cap="none" dirty="0">
                <a:solidFill>
                  <a:schemeClr val="dk1"/>
                </a:solidFill>
                <a:latin typeface="Georgia"/>
                <a:ea typeface="Georgia"/>
                <a:cs typeface="Georgia"/>
                <a:sym typeface="Georgia"/>
              </a:rPr>
              <a:t>pulling the value of one cell into another cell</a:t>
            </a:r>
            <a:r>
              <a:rPr lang="en-US" sz="2400" dirty="0">
                <a:solidFill>
                  <a:schemeClr val="dk1"/>
                </a:solidFill>
                <a:latin typeface="Georgia"/>
                <a:ea typeface="Georgia"/>
                <a:cs typeface="Georgia"/>
                <a:sym typeface="Georgia"/>
              </a:rPr>
              <a:t>.</a:t>
            </a:r>
            <a:br>
              <a:rPr lang="en-US" sz="2400" dirty="0">
                <a:solidFill>
                  <a:schemeClr val="dk1"/>
                </a:solidFill>
                <a:latin typeface="Georgia"/>
                <a:ea typeface="Georgia"/>
                <a:cs typeface="Georgia"/>
                <a:sym typeface="Georgia"/>
              </a:rPr>
            </a:br>
            <a:endParaRPr sz="2400" dirty="0"/>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A simple example of this is setting cell A2 to the value of A1 with “</a:t>
            </a:r>
            <a:r>
              <a:rPr lang="en-US" sz="2400" b="1" i="0" u="none" strike="noStrike" cap="none" dirty="0">
                <a:solidFill>
                  <a:schemeClr val="dk1"/>
                </a:solidFill>
                <a:latin typeface="Georgia"/>
                <a:ea typeface="Georgia"/>
                <a:cs typeface="Georgia"/>
                <a:sym typeface="Georgia"/>
              </a:rPr>
              <a:t>=A1.</a:t>
            </a:r>
            <a:r>
              <a:rPr lang="en-US" sz="2400" b="0" i="0" u="none" strike="noStrike" cap="none" dirty="0">
                <a:solidFill>
                  <a:schemeClr val="dk1"/>
                </a:solidFill>
                <a:latin typeface="Georgia"/>
                <a:ea typeface="Georgia"/>
                <a:cs typeface="Georgia"/>
                <a:sym typeface="Georgia"/>
              </a:rPr>
              <a:t>” </a:t>
            </a:r>
            <a:endParaRPr sz="2400" dirty="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Now A2 </a:t>
            </a:r>
            <a:r>
              <a:rPr lang="en-US" sz="2400" b="1" i="1" u="none" strike="noStrike" cap="none" dirty="0">
                <a:solidFill>
                  <a:schemeClr val="dk1"/>
                </a:solidFill>
                <a:latin typeface="Georgia"/>
                <a:ea typeface="Georgia"/>
                <a:cs typeface="Georgia"/>
                <a:sym typeface="Georgia"/>
              </a:rPr>
              <a:t>references</a:t>
            </a:r>
            <a:r>
              <a:rPr lang="en-US" sz="2400" b="0" i="0" u="none" strike="noStrike" cap="none" dirty="0">
                <a:solidFill>
                  <a:schemeClr val="dk1"/>
                </a:solidFill>
                <a:latin typeface="Georgia"/>
                <a:ea typeface="Georgia"/>
                <a:cs typeface="Georgia"/>
                <a:sym typeface="Georgia"/>
              </a:rPr>
              <a:t> A1, and the value of A2 will always be equal to the value of A1.</a:t>
            </a:r>
          </a:p>
          <a:p>
            <a:pPr marL="76200" lvl="0" indent="0">
              <a:lnSpc>
                <a:spcPct val="115000"/>
              </a:lnSpc>
              <a:buClr>
                <a:schemeClr val="dk1"/>
              </a:buClr>
              <a:buSzPts val="2400"/>
            </a:pPr>
            <a:endParaRPr lang="en-US" sz="2400" dirty="0">
              <a:solidFill>
                <a:schemeClr val="dk1"/>
              </a:solidFill>
              <a:latin typeface="Georgia"/>
              <a:sym typeface="Georgia"/>
            </a:endParaRPr>
          </a:p>
          <a:p>
            <a:pPr marL="533400" lvl="0" indent="-457200">
              <a:lnSpc>
                <a:spcPct val="115000"/>
              </a:lnSpc>
              <a:buClr>
                <a:schemeClr val="dk1"/>
              </a:buClr>
              <a:buSzPts val="2400"/>
              <a:buAutoNum type="arabicPeriod"/>
            </a:pPr>
            <a:r>
              <a:rPr lang="en-US" sz="2400" dirty="0">
                <a:latin typeface="Georgia" panose="02040502050405020303" pitchFamily="18" charset="0"/>
              </a:rPr>
              <a:t>Absolute Cell Reference ($A$1) (Both Column A and Row 1 is absolute)</a:t>
            </a:r>
          </a:p>
          <a:p>
            <a:pPr marL="533400" lvl="0" indent="-457200">
              <a:lnSpc>
                <a:spcPct val="115000"/>
              </a:lnSpc>
              <a:buClr>
                <a:schemeClr val="dk1"/>
              </a:buClr>
              <a:buSzPts val="2400"/>
              <a:buAutoNum type="arabicPeriod"/>
            </a:pPr>
            <a:r>
              <a:rPr lang="en-US" sz="2400" dirty="0">
                <a:latin typeface="Georgia" panose="02040502050405020303" pitchFamily="18" charset="0"/>
              </a:rPr>
              <a:t>Relative Cell Reference  (A1)</a:t>
            </a:r>
          </a:p>
          <a:p>
            <a:pPr marL="76200" lvl="0" indent="0">
              <a:lnSpc>
                <a:spcPct val="115000"/>
              </a:lnSpc>
              <a:buClr>
                <a:schemeClr val="dk1"/>
              </a:buClr>
              <a:buSzPts val="2400"/>
            </a:pPr>
            <a:r>
              <a:rPr lang="en-US" sz="2400" dirty="0">
                <a:latin typeface="Georgia" panose="02040502050405020303" pitchFamily="18" charset="0"/>
              </a:rPr>
              <a:t>       - The default when entering a cell reference or a range into a formula is relative.</a:t>
            </a:r>
          </a:p>
          <a:p>
            <a:pPr marL="76200" lvl="0" indent="0">
              <a:lnSpc>
                <a:spcPct val="115000"/>
              </a:lnSpc>
              <a:buClr>
                <a:schemeClr val="dk1"/>
              </a:buClr>
              <a:buSzPts val="2400"/>
            </a:pPr>
            <a:r>
              <a:rPr lang="en-US" sz="2400" b="1" dirty="0">
                <a:latin typeface="Georgia" panose="02040502050405020303" pitchFamily="18" charset="0"/>
              </a:rPr>
              <a:t>       </a:t>
            </a:r>
            <a:r>
              <a:rPr lang="en-US" sz="2400" dirty="0">
                <a:latin typeface="Georgia" panose="02040502050405020303" pitchFamily="18" charset="0"/>
              </a:rPr>
              <a:t>- Relative references change when a formula is copied to another cell. </a:t>
            </a:r>
          </a:p>
          <a:p>
            <a:pPr marL="76200" indent="0">
              <a:lnSpc>
                <a:spcPct val="115000"/>
              </a:lnSpc>
              <a:buClr>
                <a:schemeClr val="dk1"/>
              </a:buClr>
              <a:buSzPts val="2400"/>
            </a:pPr>
            <a:r>
              <a:rPr lang="en-US" sz="2400" dirty="0">
                <a:latin typeface="Georgia" panose="02040502050405020303" pitchFamily="18" charset="0"/>
              </a:rPr>
              <a:t>3.  Mixed Cell Reference (A$1) (Column A is relative, Row 1 is now absolute)</a:t>
            </a:r>
          </a:p>
        </p:txBody>
      </p:sp>
      <p:sp>
        <p:nvSpPr>
          <p:cNvPr id="1079" name="Shape 1079"/>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635006" y="1453675"/>
            <a:ext cx="11550774" cy="5245705"/>
          </a:xfrm>
          <a:prstGeom prst="rect">
            <a:avLst/>
          </a:prstGeom>
          <a:noFill/>
          <a:ln>
            <a:noFill/>
          </a:ln>
        </p:spPr>
        <p:txBody>
          <a:bodyPr spcFirstLastPara="1" wrap="square" lIns="0" tIns="0" rIns="0" bIns="0" anchor="t" anchorCtr="0">
            <a:noAutofit/>
          </a:bodyPr>
          <a:lstStyle/>
          <a:p>
            <a:pPr marL="0" lvl="0" indent="0">
              <a:lnSpc>
                <a:spcPct val="115000"/>
              </a:lnSpc>
              <a:spcBef>
                <a:spcPts val="1000"/>
              </a:spcBef>
            </a:pPr>
            <a:r>
              <a:rPr lang="en-US" sz="2600" b="1" dirty="0">
                <a:latin typeface="Georgia" panose="02040502050405020303" pitchFamily="18" charset="0"/>
              </a:rPr>
              <a:t>Relative reference </a:t>
            </a:r>
            <a:r>
              <a:rPr lang="en-US" sz="2600" dirty="0">
                <a:latin typeface="Georgia" panose="02040502050405020303" pitchFamily="18" charset="0"/>
              </a:rPr>
              <a:t>example:</a:t>
            </a:r>
          </a:p>
          <a:p>
            <a:pPr marL="0" lvl="0" indent="0">
              <a:lnSpc>
                <a:spcPct val="115000"/>
              </a:lnSpc>
              <a:spcBef>
                <a:spcPts val="1000"/>
              </a:spcBef>
            </a:pPr>
            <a:r>
              <a:rPr lang="en-US" sz="2600" dirty="0">
                <a:latin typeface="Georgia" panose="02040502050405020303" pitchFamily="18" charset="0"/>
              </a:rPr>
              <a:t>When copied across multiple cells, they change based on the relative</a:t>
            </a:r>
            <a:r>
              <a:rPr lang="en-US" sz="2600" b="1" dirty="0">
                <a:latin typeface="Georgia" panose="02040502050405020303" pitchFamily="18" charset="0"/>
              </a:rPr>
              <a:t> </a:t>
            </a:r>
            <a:r>
              <a:rPr lang="en-US" sz="2600" dirty="0">
                <a:latin typeface="Georgia" panose="02040502050405020303" pitchFamily="18" charset="0"/>
              </a:rPr>
              <a:t>position of rows and columns. For example, if you copy the formula =A1+B1 from row 1 to row 2, the formula becomes =A2+B2 in row 2, =A3+B3 in row 3, etc. </a:t>
            </a:r>
          </a:p>
          <a:p>
            <a:pPr marL="0" lvl="0" indent="0">
              <a:lnSpc>
                <a:spcPct val="115000"/>
              </a:lnSpc>
              <a:spcBef>
                <a:spcPts val="1000"/>
              </a:spcBef>
            </a:pPr>
            <a:r>
              <a:rPr lang="en-US" sz="2600" b="1" dirty="0">
                <a:latin typeface="Georgia" panose="02040502050405020303" pitchFamily="18" charset="0"/>
              </a:rPr>
              <a:t>Absolute reference </a:t>
            </a:r>
            <a:r>
              <a:rPr lang="en-US" sz="2600" dirty="0">
                <a:latin typeface="Georgia" panose="02040502050405020303" pitchFamily="18" charset="0"/>
              </a:rPr>
              <a:t>example:</a:t>
            </a:r>
          </a:p>
          <a:p>
            <a:pPr marL="0" lvl="0" indent="0">
              <a:lnSpc>
                <a:spcPct val="115000"/>
              </a:lnSpc>
              <a:spcBef>
                <a:spcPts val="1000"/>
              </a:spcBef>
            </a:pPr>
            <a:r>
              <a:rPr lang="en-US" sz="2600" dirty="0">
                <a:latin typeface="Georgia" panose="02040502050405020303" pitchFamily="18" charset="0"/>
              </a:rPr>
              <a:t>Unlike relative references, absolute references do not change when copied (or filled). You can use an absolute reference to keep a row and/or column constant. For example, if you copy =$A$1+$B$1 from row 1 to row 2, the formula in row 2 remains =$A$1+$B$1 </a:t>
            </a:r>
            <a:r>
              <a:rPr lang="en-US" sz="2400" dirty="0">
                <a:latin typeface="Georgia" panose="02040502050405020303" pitchFamily="18" charset="0"/>
              </a:rPr>
              <a:t>.</a:t>
            </a:r>
            <a:br>
              <a:rPr lang="en-US" sz="2400" dirty="0"/>
            </a:br>
            <a:endParaRPr lang="en-US" sz="2400" dirty="0">
              <a:latin typeface="Georgia" panose="02040502050405020303" pitchFamily="18" charset="0"/>
            </a:endParaRPr>
          </a:p>
        </p:txBody>
      </p:sp>
      <p:sp>
        <p:nvSpPr>
          <p:cNvPr id="1079" name="Shape 1079"/>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a:t>
            </a:r>
            <a:endParaRPr/>
          </a:p>
        </p:txBody>
      </p:sp>
    </p:spTree>
    <p:extLst>
      <p:ext uri="{BB962C8B-B14F-4D97-AF65-F5344CB8AC3E}">
        <p14:creationId xmlns:p14="http://schemas.microsoft.com/office/powerpoint/2010/main" val="4024959049"/>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body" idx="1"/>
          </p:nvPr>
        </p:nvSpPr>
        <p:spPr>
          <a:xfrm>
            <a:off x="635000" y="1319221"/>
            <a:ext cx="1191514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lvl="0" indent="0" rtl="0">
              <a:spcBef>
                <a:spcPts val="0"/>
              </a:spcBef>
              <a:spcAft>
                <a:spcPts val="0"/>
              </a:spcAft>
              <a:buClr>
                <a:schemeClr val="dk1"/>
              </a:buClr>
              <a:buSzPts val="700"/>
              <a:buFont typeface="Georgia"/>
              <a:buNone/>
            </a:pPr>
            <a:r>
              <a:rPr lang="en-US" sz="2400" b="1" i="1">
                <a:solidFill>
                  <a:schemeClr val="dk1"/>
                </a:solidFill>
                <a:latin typeface="Georgia"/>
                <a:ea typeface="Georgia"/>
                <a:cs typeface="Georgia"/>
                <a:sym typeface="Georgia"/>
              </a:rPr>
              <a:t>Naming ranges </a:t>
            </a:r>
            <a:r>
              <a:rPr lang="en-US" sz="2400">
                <a:solidFill>
                  <a:schemeClr val="dk1"/>
                </a:solidFill>
                <a:latin typeface="Georgia"/>
                <a:ea typeface="Georgia"/>
                <a:cs typeface="Georgia"/>
                <a:sym typeface="Georgia"/>
              </a:rPr>
              <a:t>in Excel is a simple way to identify, define, or refer to </a:t>
            </a:r>
            <a:br>
              <a:rPr lang="en-US" sz="2400">
                <a:solidFill>
                  <a:schemeClr val="dk1"/>
                </a:solidFill>
                <a:latin typeface="Georgia"/>
                <a:ea typeface="Georgia"/>
                <a:cs typeface="Georgia"/>
                <a:sym typeface="Georgia"/>
              </a:rPr>
            </a:br>
            <a:r>
              <a:rPr lang="en-US" sz="2400">
                <a:solidFill>
                  <a:schemeClr val="dk1"/>
                </a:solidFill>
                <a:latin typeface="Georgia"/>
                <a:ea typeface="Georgia"/>
                <a:cs typeface="Georgia"/>
                <a:sym typeface="Georgia"/>
              </a:rPr>
              <a:t>a single cell, or group of cells, to be identified in a formula as a table array.</a:t>
            </a:r>
            <a:endParaRPr sz="2400"/>
          </a:p>
          <a:p>
            <a:pPr marL="457200" marR="0" lvl="0" indent="-342900" algn="l" rtl="0">
              <a:lnSpc>
                <a:spcPct val="100000"/>
              </a:lnSpc>
              <a:spcBef>
                <a:spcPts val="300"/>
              </a:spcBef>
              <a:spcAft>
                <a:spcPts val="0"/>
              </a:spcAft>
              <a:buClr>
                <a:schemeClr val="dk1"/>
              </a:buClr>
              <a:buFont typeface="Arial"/>
              <a:buNone/>
            </a:pPr>
            <a:endParaRPr sz="2400" b="0" i="0" u="none" strike="noStrike" cap="none">
              <a:solidFill>
                <a:srgbClr val="000000"/>
              </a:solidFill>
              <a:latin typeface="Georgia"/>
              <a:ea typeface="Georgia"/>
              <a:cs typeface="Georgia"/>
              <a:sym typeface="Georgia"/>
            </a:endParaRPr>
          </a:p>
          <a:p>
            <a:pPr marL="346075" marR="0" lvl="0" indent="-346075" algn="l" rtl="0">
              <a:lnSpc>
                <a:spcPct val="114000"/>
              </a:lnSpc>
              <a:spcBef>
                <a:spcPts val="300"/>
              </a:spcBef>
              <a:spcAft>
                <a:spcPts val="0"/>
              </a:spcAft>
              <a:buClr>
                <a:schemeClr val="dk1"/>
              </a:buClr>
              <a:buFont typeface="Georgia"/>
              <a:buNone/>
            </a:pPr>
            <a:r>
              <a:rPr lang="en-US" sz="2400" b="0" i="0" u="none" strike="noStrike" cap="none">
                <a:solidFill>
                  <a:srgbClr val="000000"/>
                </a:solidFill>
                <a:latin typeface="Georgia"/>
                <a:ea typeface="Georgia"/>
                <a:cs typeface="Georgia"/>
                <a:sym typeface="Georgia"/>
              </a:rPr>
              <a:t>Here’s how to </a:t>
            </a:r>
            <a:r>
              <a:rPr lang="en-US" sz="2400" b="0" i="0" u="none" strike="noStrike" cap="none">
                <a:solidFill>
                  <a:schemeClr val="dk1"/>
                </a:solidFill>
                <a:latin typeface="Georgia"/>
                <a:ea typeface="Georgia"/>
                <a:cs typeface="Georgia"/>
                <a:sym typeface="Georgia"/>
              </a:rPr>
              <a:t>define a name for a cell or cell range </a:t>
            </a:r>
            <a:r>
              <a:rPr lang="en-US" sz="2400">
                <a:solidFill>
                  <a:schemeClr val="dk1"/>
                </a:solidFill>
                <a:latin typeface="Georgia"/>
                <a:ea typeface="Georgia"/>
                <a:cs typeface="Georgia"/>
                <a:sym typeface="Georgia"/>
              </a:rPr>
              <a:t>i</a:t>
            </a:r>
            <a:r>
              <a:rPr lang="en-US" sz="2400" b="0" i="0" u="none" strike="noStrike" cap="none">
                <a:solidFill>
                  <a:schemeClr val="dk1"/>
                </a:solidFill>
                <a:latin typeface="Georgia"/>
                <a:ea typeface="Georgia"/>
                <a:cs typeface="Georgia"/>
                <a:sym typeface="Georgia"/>
              </a:rPr>
              <a:t>n a worksheet:</a:t>
            </a:r>
            <a:br>
              <a:rPr lang="en-US" sz="2400" b="0" i="0" u="none" strike="noStrike" cap="none">
                <a:solidFill>
                  <a:schemeClr val="dk1"/>
                </a:solidFill>
                <a:latin typeface="Georgia"/>
                <a:ea typeface="Georgia"/>
                <a:cs typeface="Georgia"/>
                <a:sym typeface="Georgia"/>
              </a:rPr>
            </a:br>
            <a:endParaRPr sz="2400"/>
          </a:p>
          <a:p>
            <a:pPr marL="630238" marR="0" lvl="0" indent="-325438" algn="l" rtl="0">
              <a:lnSpc>
                <a:spcPct val="114000"/>
              </a:lnSpc>
              <a:spcBef>
                <a:spcPts val="3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Select </a:t>
            </a:r>
            <a:r>
              <a:rPr lang="en-US" sz="2400">
                <a:solidFill>
                  <a:schemeClr val="dk1"/>
                </a:solidFill>
                <a:latin typeface="Georgia"/>
                <a:ea typeface="Georgia"/>
                <a:cs typeface="Georgia"/>
                <a:sym typeface="Georgia"/>
              </a:rPr>
              <a:t>the</a:t>
            </a:r>
            <a:r>
              <a:rPr lang="en-US" sz="2400" b="0" i="0" u="none" strike="noStrike" cap="none">
                <a:solidFill>
                  <a:schemeClr val="dk1"/>
                </a:solidFill>
                <a:latin typeface="Georgia"/>
                <a:ea typeface="Georgia"/>
                <a:cs typeface="Georgia"/>
                <a:sym typeface="Georgia"/>
              </a:rPr>
              <a:t> cell, range of cells, or </a:t>
            </a:r>
            <a:r>
              <a:rPr lang="en-US" sz="2400">
                <a:solidFill>
                  <a:schemeClr val="dk1"/>
                </a:solidFill>
                <a:latin typeface="Georgia"/>
                <a:ea typeface="Georgia"/>
                <a:cs typeface="Georgia"/>
                <a:sym typeface="Georgia"/>
              </a:rPr>
              <a:t>non-adjacent</a:t>
            </a:r>
            <a:r>
              <a:rPr lang="en-US" sz="2400" b="0" i="0" u="none" strike="noStrike" cap="none">
                <a:solidFill>
                  <a:schemeClr val="dk1"/>
                </a:solidFill>
                <a:latin typeface="Georgia"/>
                <a:ea typeface="Georgia"/>
                <a:cs typeface="Georgia"/>
                <a:sym typeface="Georgia"/>
              </a:rPr>
              <a:t> cells you want to name.</a:t>
            </a:r>
            <a:endParaRPr sz="2400"/>
          </a:p>
          <a:p>
            <a:pPr marL="630238" marR="0" lvl="0" indent="-325438" algn="l" rtl="0">
              <a:lnSpc>
                <a:spcPct val="114000"/>
              </a:lnSpc>
              <a:spcBef>
                <a:spcPts val="3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Click the Name box at the left end of the formula bar. </a:t>
            </a:r>
            <a:endParaRPr sz="2400"/>
          </a:p>
          <a:p>
            <a:pPr marL="630238" marR="0" lvl="0" indent="-325438" algn="l" rtl="0">
              <a:lnSpc>
                <a:spcPct val="114000"/>
              </a:lnSpc>
              <a:spcBef>
                <a:spcPts val="3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Type the name you want to use to refer to your selection.</a:t>
            </a:r>
            <a:r>
              <a:rPr lang="en-US" sz="2400">
                <a:solidFill>
                  <a:schemeClr val="dk1"/>
                </a:solidFill>
                <a:latin typeface="Georgia"/>
                <a:ea typeface="Georgia"/>
                <a:cs typeface="Georgia"/>
                <a:sym typeface="Georgia"/>
              </a:rPr>
              <a:t>*</a:t>
            </a:r>
            <a:endParaRPr sz="2400"/>
          </a:p>
          <a:p>
            <a:pPr marL="630238" marR="0" lvl="0" indent="-325438" algn="l" rtl="0">
              <a:lnSpc>
                <a:spcPct val="114000"/>
              </a:lnSpc>
              <a:spcBef>
                <a:spcPts val="3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Press </a:t>
            </a:r>
            <a:r>
              <a:rPr lang="en-US" sz="2400">
                <a:solidFill>
                  <a:schemeClr val="dk1"/>
                </a:solidFill>
                <a:latin typeface="Georgia"/>
                <a:ea typeface="Georgia"/>
                <a:cs typeface="Georgia"/>
                <a:sym typeface="Georgia"/>
              </a:rPr>
              <a:t>r</a:t>
            </a:r>
            <a:r>
              <a:rPr lang="en-US" sz="2400" b="0" i="0" u="none" strike="noStrike" cap="none">
                <a:solidFill>
                  <a:schemeClr val="dk1"/>
                </a:solidFill>
                <a:latin typeface="Georgia"/>
                <a:ea typeface="Georgia"/>
                <a:cs typeface="Georgia"/>
                <a:sym typeface="Georgia"/>
              </a:rPr>
              <a:t>eturn/</a:t>
            </a:r>
            <a:r>
              <a:rPr lang="en-US" sz="2400">
                <a:solidFill>
                  <a:schemeClr val="dk1"/>
                </a:solidFill>
                <a:latin typeface="Georgia"/>
                <a:ea typeface="Georgia"/>
                <a:cs typeface="Georgia"/>
                <a:sym typeface="Georgia"/>
              </a:rPr>
              <a:t>e</a:t>
            </a:r>
            <a:r>
              <a:rPr lang="en-US" sz="2400" b="0" i="0" u="none" strike="noStrike" cap="none">
                <a:solidFill>
                  <a:schemeClr val="dk1"/>
                </a:solidFill>
                <a:latin typeface="Georgia"/>
                <a:ea typeface="Georgia"/>
                <a:cs typeface="Georgia"/>
                <a:sym typeface="Georgia"/>
              </a:rPr>
              <a:t>nter.</a:t>
            </a:r>
            <a:endParaRPr sz="2400"/>
          </a:p>
          <a:p>
            <a:pPr marL="630238" marR="0" lvl="0" indent="-325438" algn="l" rtl="0">
              <a:lnSpc>
                <a:spcPct val="100000"/>
              </a:lnSpc>
              <a:spcBef>
                <a:spcPts val="3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This </a:t>
            </a:r>
            <a:r>
              <a:rPr lang="en-US" sz="2400">
                <a:solidFill>
                  <a:schemeClr val="dk1"/>
                </a:solidFill>
                <a:latin typeface="Georgia"/>
                <a:ea typeface="Georgia"/>
                <a:cs typeface="Georgia"/>
                <a:sym typeface="Georgia"/>
              </a:rPr>
              <a:t>“N</a:t>
            </a:r>
            <a:r>
              <a:rPr lang="en-US" sz="2400" b="0" i="0" u="none" strike="noStrike" cap="none">
                <a:solidFill>
                  <a:schemeClr val="dk1"/>
                </a:solidFill>
                <a:latin typeface="Georgia"/>
                <a:ea typeface="Georgia"/>
                <a:cs typeface="Georgia"/>
                <a:sym typeface="Georgia"/>
              </a:rPr>
              <a:t>amed </a:t>
            </a:r>
            <a:r>
              <a:rPr lang="en-US" sz="2400">
                <a:solidFill>
                  <a:schemeClr val="dk1"/>
                </a:solidFill>
                <a:latin typeface="Georgia"/>
                <a:ea typeface="Georgia"/>
                <a:cs typeface="Georgia"/>
                <a:sym typeface="Georgia"/>
              </a:rPr>
              <a:t>R</a:t>
            </a:r>
            <a:r>
              <a:rPr lang="en-US" sz="2400" b="0" i="0" u="none" strike="noStrike" cap="none">
                <a:solidFill>
                  <a:schemeClr val="dk1"/>
                </a:solidFill>
                <a:latin typeface="Georgia"/>
                <a:ea typeface="Georgia"/>
                <a:cs typeface="Georgia"/>
                <a:sym typeface="Georgia"/>
              </a:rPr>
              <a:t>ange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can now be referenced in formulas, functions, etc.</a:t>
            </a:r>
            <a:endParaRPr sz="2400"/>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085" name="Shape 108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 NAMED RANGE</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body" idx="1"/>
          </p:nvPr>
        </p:nvSpPr>
        <p:spPr>
          <a:xfrm>
            <a:off x="635000" y="1412526"/>
            <a:ext cx="11915140" cy="4894967"/>
          </a:xfrm>
          <a:prstGeom prst="rect">
            <a:avLst/>
          </a:prstGeom>
          <a:noFill/>
          <a:ln>
            <a:noFill/>
          </a:ln>
        </p:spPr>
        <p:txBody>
          <a:bodyPr spcFirstLastPara="1" wrap="square" lIns="0" tIns="0" rIns="0" bIns="0" anchor="t" anchorCtr="0">
            <a:noAutofit/>
          </a:bodyPr>
          <a:lstStyle/>
          <a:p>
            <a:pPr marL="342900" lvl="0" indent="-342900">
              <a:lnSpc>
                <a:spcPct val="114000"/>
              </a:lnSpc>
              <a:spcBef>
                <a:spcPts val="300"/>
              </a:spcBef>
              <a:buFont typeface="Wingdings" pitchFamily="2" charset="2"/>
              <a:buChar char="v"/>
            </a:pPr>
            <a:r>
              <a:rPr lang="en-US" sz="3200" dirty="0">
                <a:latin typeface="Georgia" panose="02040502050405020303" pitchFamily="18" charset="0"/>
              </a:rPr>
              <a:t>Names can be up to 255 characters in length.</a:t>
            </a:r>
          </a:p>
          <a:p>
            <a:pPr marL="0" lvl="0" indent="0">
              <a:lnSpc>
                <a:spcPct val="114000"/>
              </a:lnSpc>
              <a:spcBef>
                <a:spcPts val="300"/>
              </a:spcBef>
            </a:pPr>
            <a:endParaRPr lang="en-US" sz="3200" dirty="0">
              <a:latin typeface="Georgia" panose="02040502050405020303" pitchFamily="18" charset="0"/>
            </a:endParaRPr>
          </a:p>
          <a:p>
            <a:pPr marL="342900" lvl="0" indent="-342900">
              <a:lnSpc>
                <a:spcPct val="114000"/>
              </a:lnSpc>
              <a:spcBef>
                <a:spcPts val="300"/>
              </a:spcBef>
              <a:buFont typeface="Wingdings" pitchFamily="2" charset="2"/>
              <a:buChar char="v"/>
            </a:pPr>
            <a:r>
              <a:rPr lang="en-US" sz="3200" dirty="0">
                <a:latin typeface="Georgia" panose="02040502050405020303" pitchFamily="18" charset="0"/>
              </a:rPr>
              <a:t>For Mac users: The dialogue to access is “Define Name” from the menu ribbon.</a:t>
            </a:r>
          </a:p>
          <a:p>
            <a:pPr marL="0" lvl="0" indent="0">
              <a:lnSpc>
                <a:spcPct val="114000"/>
              </a:lnSpc>
              <a:spcBef>
                <a:spcPts val="300"/>
              </a:spcBef>
            </a:pPr>
            <a:endParaRPr lang="en-US" sz="3200" dirty="0">
              <a:latin typeface="Georgia" panose="02040502050405020303" pitchFamily="18" charset="0"/>
            </a:endParaRPr>
          </a:p>
          <a:p>
            <a:pPr marL="342900" lvl="0" indent="-342900">
              <a:lnSpc>
                <a:spcPct val="114000"/>
              </a:lnSpc>
              <a:spcBef>
                <a:spcPts val="300"/>
              </a:spcBef>
              <a:buFont typeface="Wingdings" pitchFamily="2" charset="2"/>
              <a:buChar char="v"/>
            </a:pPr>
            <a:r>
              <a:rPr lang="en-US" sz="3200" dirty="0">
                <a:latin typeface="Georgia" panose="02040502050405020303" pitchFamily="18" charset="0"/>
              </a:rPr>
              <a:t>Shortcut for Windows users: F3 (on some keyboards Fn+F3) to access Names defined in Name Manager (also on ribbon).</a:t>
            </a:r>
          </a:p>
          <a:p>
            <a:pPr marL="0" marR="0" lvl="0" indent="0" algn="l" rtl="0">
              <a:lnSpc>
                <a:spcPct val="100000"/>
              </a:lnSpc>
              <a:spcBef>
                <a:spcPts val="0"/>
              </a:spcBef>
              <a:spcAft>
                <a:spcPts val="0"/>
              </a:spcAft>
              <a:buClr>
                <a:srgbClr val="000000"/>
              </a:buClr>
            </a:pPr>
            <a:endParaRPr sz="2400" b="0" i="0" u="none" strike="noStrike" cap="none" dirty="0">
              <a:solidFill>
                <a:srgbClr val="000000"/>
              </a:solidFill>
              <a:latin typeface="Georgia"/>
              <a:ea typeface="Georgia"/>
              <a:cs typeface="Georgia"/>
              <a:sym typeface="Georgia"/>
            </a:endParaRPr>
          </a:p>
        </p:txBody>
      </p:sp>
      <p:sp>
        <p:nvSpPr>
          <p:cNvPr id="1085" name="Shape 108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 NAMED RANGE</a:t>
            </a:r>
            <a:endParaRPr/>
          </a:p>
        </p:txBody>
      </p:sp>
    </p:spTree>
    <p:extLst>
      <p:ext uri="{BB962C8B-B14F-4D97-AF65-F5344CB8AC3E}">
        <p14:creationId xmlns:p14="http://schemas.microsoft.com/office/powerpoint/2010/main" val="4280038822"/>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body" idx="1"/>
          </p:nvPr>
        </p:nvSpPr>
        <p:spPr>
          <a:xfrm>
            <a:off x="635000" y="124450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We</a:t>
            </a:r>
            <a:r>
              <a:rPr lang="en-US" sz="2400">
                <a:solidFill>
                  <a:schemeClr val="dk1"/>
                </a:solidFill>
                <a:latin typeface="Georgia"/>
                <a:ea typeface="Georgia"/>
                <a:cs typeface="Georgia"/>
                <a:sym typeface="Georgia"/>
              </a:rPr>
              <a:t>’ll </a:t>
            </a:r>
            <a:r>
              <a:rPr lang="en-US" sz="2400" b="0" i="0" u="none" strike="noStrike" cap="none">
                <a:solidFill>
                  <a:schemeClr val="dk1"/>
                </a:solidFill>
                <a:latin typeface="Georgia"/>
                <a:ea typeface="Georgia"/>
                <a:cs typeface="Georgia"/>
                <a:sym typeface="Georgia"/>
              </a:rPr>
              <a:t>take this concept of referencing to the next level. </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203200" marR="0" lvl="0" indent="-177800" algn="l" rtl="0">
              <a:lnSpc>
                <a:spcPct val="115000"/>
              </a:lnSpc>
              <a:spcBef>
                <a:spcPts val="1000"/>
              </a:spcBef>
              <a:spcAft>
                <a:spcPts val="0"/>
              </a:spcAft>
              <a:buClr>
                <a:schemeClr val="dk1"/>
              </a:buClr>
              <a:buSzPts val="2400"/>
              <a:buFont typeface="Georgia"/>
              <a:buChar char="●"/>
            </a:pPr>
            <a:r>
              <a:rPr lang="en-US" sz="2400" b="1">
                <a:solidFill>
                  <a:schemeClr val="dk1"/>
                </a:solidFill>
                <a:latin typeface="Roboto Mono"/>
                <a:ea typeface="Roboto Mono"/>
                <a:cs typeface="Roboto Mono"/>
                <a:sym typeface="Roboto Mono"/>
              </a:rPr>
              <a:t> </a:t>
            </a:r>
            <a:r>
              <a:rPr lang="en-US" sz="2400" b="1" i="0" u="none" strike="noStrike" cap="none">
                <a:solidFill>
                  <a:srgbClr val="7A1743"/>
                </a:solidFill>
                <a:latin typeface="Roboto Mono"/>
                <a:ea typeface="Roboto Mono"/>
                <a:cs typeface="Roboto Mono"/>
                <a:sym typeface="Roboto Mono"/>
              </a:rPr>
              <a:t>VLOOKUP</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HLOOKUP</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INDEX</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 are often considered advanced Excel </a:t>
            </a:r>
            <a:r>
              <a:rPr lang="en-US" sz="2400">
                <a:solidFill>
                  <a:schemeClr val="dk1"/>
                </a:solidFill>
                <a:latin typeface="Georgia"/>
                <a:ea typeface="Georgia"/>
                <a:cs typeface="Georgia"/>
                <a:sym typeface="Georgia"/>
              </a:rPr>
              <a:t>tools</a:t>
            </a:r>
            <a:r>
              <a:rPr lang="en-US" sz="2400" b="0" i="0" u="none" strike="noStrike" cap="none">
                <a:solidFill>
                  <a:schemeClr val="dk1"/>
                </a:solidFill>
                <a:latin typeface="Georgia"/>
                <a:ea typeface="Georgia"/>
                <a:cs typeface="Georgia"/>
                <a:sym typeface="Georgia"/>
              </a:rPr>
              <a:t>, and </a:t>
            </a:r>
            <a:r>
              <a:rPr lang="en-US" sz="2400">
                <a:solidFill>
                  <a:schemeClr val="dk1"/>
                </a:solidFill>
                <a:latin typeface="Georgia"/>
                <a:ea typeface="Georgia"/>
                <a:cs typeface="Georgia"/>
                <a:sym typeface="Georgia"/>
              </a:rPr>
              <a:t>using them</a:t>
            </a:r>
            <a:r>
              <a:rPr lang="en-US" sz="2400" b="0" i="0" u="none" strike="noStrike" cap="none">
                <a:solidFill>
                  <a:schemeClr val="dk1"/>
                </a:solidFill>
                <a:latin typeface="Georgia"/>
                <a:ea typeface="Georgia"/>
                <a:cs typeface="Georgia"/>
                <a:sym typeface="Georgia"/>
              </a:rPr>
              <a:t> effectively can </a:t>
            </a:r>
            <a:r>
              <a:rPr lang="en-US" sz="2400">
                <a:solidFill>
                  <a:schemeClr val="dk1"/>
                </a:solidFill>
                <a:latin typeface="Georgia"/>
                <a:ea typeface="Georgia"/>
                <a:cs typeface="Georgia"/>
                <a:sym typeface="Georgia"/>
              </a:rPr>
              <a:t>greatly increase your efficiency while reducing data integrity issues.</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203200" marR="0" lvl="0" indent="-177800" algn="l" rtl="0">
              <a:lnSpc>
                <a:spcPct val="115000"/>
              </a:lnSpc>
              <a:spcBef>
                <a:spcPts val="1000"/>
              </a:spcBef>
              <a:spcAft>
                <a:spcPts val="0"/>
              </a:spcAft>
              <a:buClr>
                <a:schemeClr val="dk1"/>
              </a:buClr>
              <a:buSzPts val="2400"/>
              <a:buFont typeface="Georgia"/>
              <a:buChar char="●"/>
            </a:pPr>
            <a:r>
              <a:rPr lang="en-US" sz="2400" b="1">
                <a:solidFill>
                  <a:schemeClr val="dk1"/>
                </a:solidFill>
                <a:latin typeface="Georgia"/>
                <a:ea typeface="Georgia"/>
                <a:cs typeface="Georgia"/>
                <a:sym typeface="Georgia"/>
              </a:rPr>
              <a:t> </a:t>
            </a:r>
            <a:r>
              <a:rPr lang="en-US" sz="2400" b="1" i="0" strike="noStrike" cap="none">
                <a:solidFill>
                  <a:schemeClr val="dk1"/>
                </a:solidFill>
                <a:latin typeface="Georgia"/>
                <a:ea typeface="Georgia"/>
                <a:cs typeface="Georgia"/>
                <a:sym typeface="Georgia"/>
              </a:rPr>
              <a:t>Named Ranges</a:t>
            </a:r>
            <a:r>
              <a:rPr lang="en-US" sz="2400" b="0" i="0" strike="noStrike" cap="none">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are another</a:t>
            </a:r>
            <a:r>
              <a:rPr lang="en-US" sz="2400">
                <a:solidFill>
                  <a:schemeClr val="dk1"/>
                </a:solidFill>
                <a:latin typeface="Georgia"/>
                <a:ea typeface="Georgia"/>
                <a:cs typeface="Georgia"/>
                <a:sym typeface="Georgia"/>
              </a:rPr>
              <a:t> useful</a:t>
            </a:r>
            <a:r>
              <a:rPr lang="en-US" sz="2400" b="0" i="0" u="none" strike="noStrike" cap="none">
                <a:solidFill>
                  <a:schemeClr val="dk1"/>
                </a:solidFill>
                <a:latin typeface="Georgia"/>
                <a:ea typeface="Georgia"/>
                <a:cs typeface="Georgia"/>
                <a:sym typeface="Georgia"/>
              </a:rPr>
              <a:t> way to keep your formulas </a:t>
            </a:r>
            <a:r>
              <a:rPr lang="en-US" sz="2400">
                <a:solidFill>
                  <a:schemeClr val="dk1"/>
                </a:solidFill>
                <a:latin typeface="Georgia"/>
                <a:ea typeface="Georgia"/>
                <a:cs typeface="Georgia"/>
                <a:sym typeface="Georgia"/>
              </a:rPr>
              <a:t>clear</a:t>
            </a:r>
            <a:r>
              <a:rPr lang="en-US" sz="2400" b="0" i="0" u="none" strike="noStrike" cap="none">
                <a:solidFill>
                  <a:schemeClr val="dk1"/>
                </a:solidFill>
                <a:latin typeface="Georgia"/>
                <a:ea typeface="Georgia"/>
                <a:cs typeface="Georgia"/>
                <a:sym typeface="Georgia"/>
              </a:rPr>
              <a:t> and flexible. </a:t>
            </a:r>
            <a:endParaRPr sz="2400"/>
          </a:p>
        </p:txBody>
      </p:sp>
      <p:sp>
        <p:nvSpPr>
          <p:cNvPr id="1091" name="Shape 109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a:t>
            </a:r>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Shape 1096"/>
          <p:cNvSpPr txBox="1">
            <a:spLocks noGrp="1"/>
          </p:cNvSpPr>
          <p:nvPr>
            <p:ph type="body" idx="1"/>
          </p:nvPr>
        </p:nvSpPr>
        <p:spPr>
          <a:xfrm>
            <a:off x="635000" y="139577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As you build these new Excel functions into your work, keep in mind that there are at least two ways to quickly see the fields that Excel requires to complete the action</a:t>
            </a:r>
            <a:r>
              <a:rPr lang="en-US" sz="2400" b="0" i="0" u="none" strike="noStrike" cap="none">
                <a:solidFill>
                  <a:schemeClr val="dk1"/>
                </a:solidFill>
                <a:latin typeface="Georgia"/>
                <a:ea typeface="Georgia"/>
                <a:cs typeface="Georgia"/>
                <a:sym typeface="Georgia"/>
              </a:rPr>
              <a:t>.</a:t>
            </a:r>
            <a:endParaRPr sz="2400">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Char char="●"/>
            </a:pPr>
            <a:r>
              <a:rPr lang="en-US" sz="2400">
                <a:solidFill>
                  <a:schemeClr val="dk1"/>
                </a:solidFill>
                <a:latin typeface="Georgia"/>
                <a:ea typeface="Georgia"/>
                <a:cs typeface="Georgia"/>
                <a:sym typeface="Georgia"/>
              </a:rPr>
              <a:t>For example, when building a </a:t>
            </a:r>
            <a:r>
              <a:rPr lang="en-US" sz="2400" b="0" i="0" u="none" strike="noStrike" cap="none">
                <a:solidFill>
                  <a:srgbClr val="7A1743"/>
                </a:solidFill>
                <a:latin typeface="Roboto Mono"/>
                <a:ea typeface="Roboto Mono"/>
                <a:cs typeface="Roboto Mono"/>
                <a:sym typeface="Roboto Mono"/>
              </a:rPr>
              <a:t>VLOOKUP</a:t>
            </a:r>
            <a:r>
              <a:rPr lang="en-US" sz="2400">
                <a:solidFill>
                  <a:schemeClr val="dk1"/>
                </a:solidFill>
                <a:latin typeface="Georgia"/>
                <a:ea typeface="Georgia"/>
                <a:cs typeface="Georgia"/>
                <a:sym typeface="Georgia"/>
              </a:rPr>
              <a:t> statement:</a:t>
            </a:r>
            <a:endParaRPr sz="2400">
              <a:solidFill>
                <a:schemeClr val="dk1"/>
              </a:solidFill>
              <a:latin typeface="Georgia"/>
              <a:ea typeface="Georgia"/>
              <a:cs typeface="Georgia"/>
              <a:sym typeface="Georgia"/>
            </a:endParaRPr>
          </a:p>
          <a:p>
            <a:pPr marL="457200" marR="0" lvl="0" indent="0" algn="l" rtl="0">
              <a:lnSpc>
                <a:spcPct val="100000"/>
              </a:lnSpc>
              <a:spcBef>
                <a:spcPts val="0"/>
              </a:spcBef>
              <a:spcAft>
                <a:spcPts val="0"/>
              </a:spcAft>
              <a:buNone/>
            </a:pPr>
            <a:endParaRPr sz="2400">
              <a:solidFill>
                <a:schemeClr val="dk1"/>
              </a:solidFill>
              <a:latin typeface="Georgia"/>
              <a:ea typeface="Georgia"/>
              <a:cs typeface="Georgia"/>
              <a:sym typeface="Georgia"/>
            </a:endParaRPr>
          </a:p>
          <a:p>
            <a:pPr marL="660400" marR="0" lvl="1" indent="-152400" algn="l" rtl="0">
              <a:lnSpc>
                <a:spcPct val="10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In cell, type “</a:t>
            </a:r>
            <a:r>
              <a:rPr lang="en-US" sz="2400" b="1">
                <a:solidFill>
                  <a:srgbClr val="7A1743"/>
                </a:solidFill>
                <a:latin typeface="Georgia"/>
                <a:ea typeface="Georgia"/>
                <a:cs typeface="Georgia"/>
                <a:sym typeface="Georgia"/>
              </a:rPr>
              <a:t>=VL</a:t>
            </a:r>
            <a:r>
              <a:rPr lang="en-US" sz="2400">
                <a:solidFill>
                  <a:schemeClr val="dk1"/>
                </a:solidFill>
                <a:latin typeface="Georgia"/>
                <a:ea typeface="Georgia"/>
                <a:cs typeface="Georgia"/>
                <a:sym typeface="Georgia"/>
              </a:rPr>
              <a:t>.”  </a:t>
            </a:r>
            <a:endParaRPr sz="2400">
              <a:solidFill>
                <a:schemeClr val="dk1"/>
              </a:solidFill>
              <a:latin typeface="Georgia"/>
              <a:ea typeface="Georgia"/>
              <a:cs typeface="Georgia"/>
              <a:sym typeface="Georgia"/>
            </a:endParaRPr>
          </a:p>
          <a:p>
            <a:pPr marL="660400" marR="0" lvl="1" indent="-152400" algn="l" rtl="0">
              <a:lnSpc>
                <a:spcPct val="10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Double click on the function name </a:t>
            </a:r>
            <a:endParaRPr sz="2400">
              <a:solidFill>
                <a:schemeClr val="dk1"/>
              </a:solidFill>
              <a:latin typeface="Georgia"/>
              <a:ea typeface="Georgia"/>
              <a:cs typeface="Georgia"/>
              <a:sym typeface="Georgia"/>
            </a:endParaRPr>
          </a:p>
          <a:p>
            <a:pPr marL="457200" marR="0" lvl="0" indent="0" algn="l" rtl="0">
              <a:lnSpc>
                <a:spcPct val="100000"/>
              </a:lnSpc>
              <a:spcBef>
                <a:spcPts val="0"/>
              </a:spcBef>
              <a:spcAft>
                <a:spcPts val="0"/>
              </a:spcAft>
              <a:buNone/>
            </a:pPr>
            <a:r>
              <a:rPr lang="en-US" sz="2400">
                <a:solidFill>
                  <a:schemeClr val="dk1"/>
                </a:solidFill>
                <a:latin typeface="Georgia"/>
                <a:ea typeface="Georgia"/>
                <a:cs typeface="Georgia"/>
                <a:sym typeface="Georgia"/>
              </a:rPr>
              <a:t>   that’s presented for syntax.					</a:t>
            </a:r>
            <a:endParaRPr sz="2400">
              <a:solidFill>
                <a:schemeClr val="dk1"/>
              </a:solidFill>
              <a:latin typeface="Georgia"/>
              <a:ea typeface="Georgia"/>
              <a:cs typeface="Georgia"/>
              <a:sym typeface="Georgia"/>
            </a:endParaRPr>
          </a:p>
        </p:txBody>
      </p:sp>
      <p:sp>
        <p:nvSpPr>
          <p:cNvPr id="1097" name="Shape 109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a:t>
            </a:r>
            <a:endParaRPr/>
          </a:p>
        </p:txBody>
      </p:sp>
      <p:pic>
        <p:nvPicPr>
          <p:cNvPr id="1098" name="Shape 1098"/>
          <p:cNvPicPr preferRelativeResize="0"/>
          <p:nvPr/>
        </p:nvPicPr>
        <p:blipFill>
          <a:blip r:embed="rId3">
            <a:alphaModFix/>
          </a:blip>
          <a:stretch>
            <a:fillRect/>
          </a:stretch>
        </p:blipFill>
        <p:spPr>
          <a:xfrm>
            <a:off x="7420125" y="4546375"/>
            <a:ext cx="3495390" cy="1943200"/>
          </a:xfrm>
          <a:prstGeom prst="rect">
            <a:avLst/>
          </a:prstGeom>
          <a:noFill/>
          <a:ln>
            <a:noFill/>
          </a:ln>
        </p:spPr>
      </p:pic>
      <p:pic>
        <p:nvPicPr>
          <p:cNvPr id="1099" name="Shape 1099"/>
          <p:cNvPicPr preferRelativeResize="0"/>
          <p:nvPr/>
        </p:nvPicPr>
        <p:blipFill>
          <a:blip r:embed="rId4">
            <a:alphaModFix/>
          </a:blip>
          <a:stretch>
            <a:fillRect/>
          </a:stretch>
        </p:blipFill>
        <p:spPr>
          <a:xfrm>
            <a:off x="1127000" y="4604425"/>
            <a:ext cx="3849525" cy="1043050"/>
          </a:xfrm>
          <a:prstGeom prst="rect">
            <a:avLst/>
          </a:prstGeom>
          <a:noFill/>
          <a:ln>
            <a:noFill/>
          </a:ln>
        </p:spPr>
      </p:pic>
      <p:sp>
        <p:nvSpPr>
          <p:cNvPr id="1100" name="Shape 1100"/>
          <p:cNvSpPr txBox="1"/>
          <p:nvPr/>
        </p:nvSpPr>
        <p:spPr>
          <a:xfrm>
            <a:off x="6580100" y="3129700"/>
            <a:ext cx="5789700" cy="1043100"/>
          </a:xfrm>
          <a:prstGeom prst="rect">
            <a:avLst/>
          </a:prstGeom>
          <a:noFill/>
          <a:ln>
            <a:noFill/>
          </a:ln>
        </p:spPr>
        <p:txBody>
          <a:bodyPr spcFirstLastPara="1" wrap="square" lIns="91425" tIns="91425" rIns="91425" bIns="91425" anchor="t" anchorCtr="0">
            <a:noAutofit/>
          </a:bodyPr>
          <a:lstStyle/>
          <a:p>
            <a:pPr marL="660400" lvl="1" indent="-152400"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Alternatively, click </a:t>
            </a:r>
            <a:r>
              <a:rPr lang="en-US" sz="2400" b="1" i="1">
                <a:solidFill>
                  <a:srgbClr val="7A1743"/>
                </a:solidFill>
                <a:latin typeface="Georgia"/>
                <a:ea typeface="Georgia"/>
                <a:cs typeface="Georgia"/>
                <a:sym typeface="Georgia"/>
              </a:rPr>
              <a:t> fx</a:t>
            </a:r>
            <a:r>
              <a:rPr lang="en-US" sz="2400" b="1" i="1">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in the menu ribbon, then select “function.”</a:t>
            </a:r>
            <a:endParaRPr sz="2400">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Shape 1105"/>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106" name="Shape 1106"/>
          <p:cNvSpPr/>
          <p:nvPr/>
        </p:nvSpPr>
        <p:spPr>
          <a:xfrm>
            <a:off x="635000" y="1712897"/>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GUIDED PRACTICE</a:t>
            </a:r>
            <a:r>
              <a:rPr lang="en-US" sz="8000" b="1" i="0" u="none" strike="noStrike" cap="none">
                <a:solidFill>
                  <a:srgbClr val="FFFFFF"/>
                </a:solidFill>
                <a:latin typeface="Oswald"/>
                <a:ea typeface="Oswald"/>
                <a:cs typeface="Oswald"/>
                <a:sym typeface="Oswald"/>
              </a:rPr>
              <a:t>: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BUSINESS SCENARIO</a:t>
            </a:r>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i="0" u="none" strike="noStrike" cap="none">
                <a:solidFill>
                  <a:schemeClr val="dk1"/>
                </a:solidFill>
                <a:latin typeface="Georgia"/>
                <a:ea typeface="Georgia"/>
                <a:cs typeface="Georgia"/>
                <a:sym typeface="Georgia"/>
              </a:rPr>
              <a:t>We</a:t>
            </a:r>
            <a:r>
              <a:rPr lang="en-US" sz="2400">
                <a:solidFill>
                  <a:schemeClr val="dk1"/>
                </a:solidFill>
                <a:latin typeface="Georgia"/>
                <a:ea typeface="Georgia"/>
                <a:cs typeface="Georgia"/>
                <a:sym typeface="Georgia"/>
              </a:rPr>
              <a:t>’</a:t>
            </a:r>
            <a:r>
              <a:rPr lang="en-US" sz="2400" i="0" u="none" strike="noStrike" cap="none">
                <a:solidFill>
                  <a:schemeClr val="dk1"/>
                </a:solidFill>
                <a:latin typeface="Georgia"/>
                <a:ea typeface="Georgia"/>
                <a:cs typeface="Georgia"/>
                <a:sym typeface="Georgia"/>
              </a:rPr>
              <a:t>ll combine data from another worksheet into our ACS data set.</a:t>
            </a:r>
            <a:endParaRPr sz="2400">
              <a:latin typeface="Georgia"/>
              <a:ea typeface="Georgia"/>
              <a:cs typeface="Georgia"/>
              <a:sym typeface="Georgia"/>
            </a:endParaRPr>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i="0" u="none" strike="noStrike" cap="none">
                <a:solidFill>
                  <a:schemeClr val="dk1"/>
                </a:solidFill>
                <a:latin typeface="Georgia"/>
                <a:ea typeface="Georgia"/>
                <a:cs typeface="Georgia"/>
                <a:sym typeface="Georgia"/>
              </a:rPr>
              <a:t>We will also </a:t>
            </a:r>
            <a:r>
              <a:rPr lang="en-US" sz="2400">
                <a:solidFill>
                  <a:schemeClr val="dk1"/>
                </a:solidFill>
                <a:latin typeface="Georgia"/>
                <a:ea typeface="Georgia"/>
                <a:cs typeface="Georgia"/>
                <a:sym typeface="Georgia"/>
              </a:rPr>
              <a:t>explore</a:t>
            </a:r>
            <a:r>
              <a:rPr lang="en-US" sz="2400" i="0" u="none" strike="noStrike" cap="none">
                <a:solidFill>
                  <a:schemeClr val="dk1"/>
                </a:solidFill>
                <a:latin typeface="Georgia"/>
                <a:ea typeface="Georgia"/>
                <a:cs typeface="Georgia"/>
                <a:sym typeface="Georgia"/>
              </a:rPr>
              <a:t> the concept of a “lookup table” and how to use one </a:t>
            </a:r>
            <a:br>
              <a:rPr lang="en-US" sz="2400" i="0" u="none" strike="noStrike" cap="none">
                <a:solidFill>
                  <a:schemeClr val="dk1"/>
                </a:solidFill>
                <a:latin typeface="Georgia"/>
                <a:ea typeface="Georgia"/>
                <a:cs typeface="Georgia"/>
                <a:sym typeface="Georgia"/>
              </a:rPr>
            </a:br>
            <a:r>
              <a:rPr lang="en-US" sz="2400" i="0" u="none" strike="noStrike" cap="none">
                <a:solidFill>
                  <a:schemeClr val="dk1"/>
                </a:solidFill>
                <a:latin typeface="Georgia"/>
                <a:ea typeface="Georgia"/>
                <a:cs typeface="Georgia"/>
                <a:sym typeface="Georgia"/>
              </a:rPr>
              <a:t>to categorize our quantitative data.</a:t>
            </a:r>
            <a:endParaRPr sz="2400">
              <a:latin typeface="Georgia"/>
              <a:ea typeface="Georgia"/>
              <a:cs typeface="Georgia"/>
              <a:sym typeface="Georgia"/>
            </a:endParaRPr>
          </a:p>
        </p:txBody>
      </p:sp>
      <p:sp>
        <p:nvSpPr>
          <p:cNvPr id="1112" name="Shape 1112"/>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latin typeface="Oswald"/>
                <a:ea typeface="Oswald"/>
                <a:cs typeface="Oswald"/>
                <a:sym typeface="Oswald"/>
              </a:rPr>
              <a:t>GUIDED PRACTICE</a:t>
            </a:r>
            <a:r>
              <a:rPr lang="en-US" sz="3200" b="1" i="0" u="none" strike="noStrike" cap="none">
                <a:solidFill>
                  <a:srgbClr val="000000"/>
                </a:solidFill>
                <a:latin typeface="Oswald"/>
                <a:ea typeface="Oswald"/>
                <a:cs typeface="Oswald"/>
                <a:sym typeface="Oswald"/>
              </a:rPr>
              <a:t>: BUSINESS SCENARIO</a:t>
            </a:r>
            <a:endParaRPr/>
          </a:p>
        </p:txBody>
      </p:sp>
      <p:pic>
        <p:nvPicPr>
          <p:cNvPr id="1113" name="Shape 1113"/>
          <p:cNvPicPr preferRelativeResize="0"/>
          <p:nvPr/>
        </p:nvPicPr>
        <p:blipFill>
          <a:blip r:embed="rId3">
            <a:alphaModFix/>
          </a:blip>
          <a:stretch>
            <a:fillRect/>
          </a:stretch>
        </p:blipFill>
        <p:spPr>
          <a:xfrm>
            <a:off x="6666904" y="3274175"/>
            <a:ext cx="4848000" cy="3222775"/>
          </a:xfrm>
          <a:prstGeom prst="rect">
            <a:avLst/>
          </a:prstGeom>
          <a:noFill/>
          <a:ln>
            <a:noFill/>
          </a:ln>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Shape 1118"/>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119" name="Shape 1119"/>
          <p:cNvSpPr/>
          <p:nvPr/>
        </p:nvSpPr>
        <p:spPr>
          <a:xfrm>
            <a:off x="635000" y="1783918"/>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DEMO: VLOOKUP</a:t>
            </a:r>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Shape 1124"/>
          <p:cNvSpPr txBox="1">
            <a:spLocks noGrp="1"/>
          </p:cNvSpPr>
          <p:nvPr>
            <p:ph type="body" idx="1"/>
          </p:nvPr>
        </p:nvSpPr>
        <p:spPr>
          <a:xfrm>
            <a:off x="635000" y="129825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The syntax is:</a:t>
            </a:r>
            <a:endParaRPr sz="2400"/>
          </a:p>
          <a:p>
            <a:pPr marL="0" marR="0" lvl="0" indent="0" algn="ctr" rtl="0">
              <a:lnSpc>
                <a:spcPct val="115000"/>
              </a:lnSpc>
              <a:spcBef>
                <a:spcPts val="1000"/>
              </a:spcBef>
              <a:spcAft>
                <a:spcPts val="0"/>
              </a:spcAft>
              <a:buClr>
                <a:schemeClr val="dk1"/>
              </a:buClr>
              <a:buFont typeface="Roboto Mono"/>
              <a:buNone/>
            </a:pP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(lookup_value, table_array, col_index_num, [range_lookup])</a:t>
            </a:r>
            <a:endParaRPr sz="2400">
              <a:solidFill>
                <a:srgbClr val="7A1743"/>
              </a:solidFill>
            </a:endParaRPr>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1" i="0" u="none" strike="noStrike" cap="none">
                <a:solidFill>
                  <a:schemeClr val="dk1"/>
                </a:solidFill>
                <a:latin typeface="Roboto Mono"/>
                <a:ea typeface="Roboto Mono"/>
                <a:cs typeface="Roboto Mono"/>
                <a:sym typeface="Roboto Mono"/>
              </a:rPr>
              <a:t>Lookup_value</a:t>
            </a:r>
            <a:r>
              <a:rPr lang="en-US" sz="2400" b="0" i="0" u="none" strike="noStrike" cap="none">
                <a:solidFill>
                  <a:schemeClr val="dk1"/>
                </a:solidFill>
                <a:latin typeface="Georgia"/>
                <a:ea typeface="Georgia"/>
                <a:cs typeface="Georgia"/>
                <a:sym typeface="Georgia"/>
              </a:rPr>
              <a:t> is the value that</a:t>
            </a:r>
            <a:r>
              <a:rPr lang="en-US" sz="2400">
                <a:solidFill>
                  <a:schemeClr val="dk1"/>
                </a:solidFill>
                <a:latin typeface="Georgia"/>
                <a:ea typeface="Georgia"/>
                <a:cs typeface="Georgia"/>
                <a:sym typeface="Georgia"/>
              </a:rPr>
              <a:t> will </a:t>
            </a:r>
            <a:r>
              <a:rPr lang="en-US" sz="2400" b="0" i="0" u="none" strike="noStrike" cap="none">
                <a:solidFill>
                  <a:schemeClr val="dk1"/>
                </a:solidFill>
                <a:latin typeface="Georgia"/>
                <a:ea typeface="Georgia"/>
                <a:cs typeface="Georgia"/>
                <a:sym typeface="Georgia"/>
              </a:rPr>
              <a:t>be used to match data. This is usually an identifier (an ID of some kind). It must exist in both worksheets.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1" i="0" u="none" strike="noStrike" cap="none">
                <a:solidFill>
                  <a:schemeClr val="dk1"/>
                </a:solidFill>
                <a:latin typeface="Roboto Mono"/>
                <a:ea typeface="Roboto Mono"/>
                <a:cs typeface="Roboto Mono"/>
                <a:sym typeface="Roboto Mono"/>
              </a:rPr>
              <a:t>Table_array </a:t>
            </a:r>
            <a:r>
              <a:rPr lang="en-US" sz="2400" b="0" i="0" u="none" strike="noStrike" cap="none">
                <a:solidFill>
                  <a:schemeClr val="dk1"/>
                </a:solidFill>
                <a:latin typeface="Georgia"/>
                <a:ea typeface="Georgia"/>
                <a:cs typeface="Georgia"/>
                <a:sym typeface="Georgia"/>
              </a:rPr>
              <a:t>is the table from which you want to retrieve data.</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1" i="0" u="none" strike="noStrike" cap="none">
                <a:solidFill>
                  <a:schemeClr val="dk1"/>
                </a:solidFill>
                <a:latin typeface="Roboto Mono"/>
                <a:ea typeface="Roboto Mono"/>
                <a:cs typeface="Roboto Mono"/>
                <a:sym typeface="Roboto Mono"/>
              </a:rPr>
              <a:t>Col_index_num</a:t>
            </a:r>
            <a:r>
              <a:rPr lang="en-US" sz="2400" b="0" i="0" u="none" strike="noStrike" cap="none">
                <a:solidFill>
                  <a:schemeClr val="dk1"/>
                </a:solidFill>
                <a:latin typeface="Georgia"/>
                <a:ea typeface="Georgia"/>
                <a:cs typeface="Georgia"/>
                <a:sym typeface="Georgia"/>
              </a:rPr>
              <a:t> is the number of the column from the left side of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the table_array </a:t>
            </a:r>
            <a:r>
              <a:rPr lang="en-US" sz="2400">
                <a:solidFill>
                  <a:schemeClr val="dk1"/>
                </a:solidFill>
                <a:latin typeface="Georgia"/>
                <a:ea typeface="Georgia"/>
                <a:cs typeface="Georgia"/>
                <a:sym typeface="Georgia"/>
              </a:rPr>
              <a:t>from which</a:t>
            </a:r>
            <a:r>
              <a:rPr lang="en-US" sz="2400" b="0" i="0" u="none" strike="noStrike" cap="none">
                <a:solidFill>
                  <a:schemeClr val="dk1"/>
                </a:solidFill>
                <a:latin typeface="Georgia"/>
                <a:ea typeface="Georgia"/>
                <a:cs typeface="Georgia"/>
                <a:sym typeface="Georgia"/>
              </a:rPr>
              <a:t> you want to retrieve data.</a:t>
            </a:r>
            <a:endParaRPr sz="2400"/>
          </a:p>
        </p:txBody>
      </p:sp>
      <p:sp>
        <p:nvSpPr>
          <p:cNvPr id="1125" name="Shape 112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 SYNTAX</a:t>
            </a:r>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p:nvPr/>
        </p:nvSpPr>
        <p:spPr>
          <a:xfrm>
            <a:off x="635000" y="6158608"/>
            <a:ext cx="11734800" cy="863700"/>
          </a:xfrm>
          <a:prstGeom prst="rect">
            <a:avLst/>
          </a:prstGeom>
          <a:noFill/>
          <a:ln>
            <a:noFill/>
          </a:ln>
        </p:spPr>
        <p:txBody>
          <a:bodyPr spcFirstLastPara="1" wrap="square" lIns="0" tIns="0" rIns="0" bIns="0" anchor="t" anchorCtr="0">
            <a:noAutofit/>
          </a:bodyPr>
          <a:lstStyle/>
          <a:p>
            <a:pPr>
              <a:lnSpc>
                <a:spcPct val="121428"/>
              </a:lnSpc>
              <a:buClr>
                <a:srgbClr val="E52123"/>
              </a:buClr>
            </a:pPr>
            <a:endParaRPr lang="en-US" sz="2800" i="1" dirty="0">
              <a:solidFill>
                <a:srgbClr val="EAEAEA"/>
              </a:solidFill>
              <a:latin typeface="Georgia"/>
              <a:ea typeface="Georgia"/>
              <a:cs typeface="Georgia"/>
              <a:sym typeface="Georgia"/>
            </a:endParaRPr>
          </a:p>
        </p:txBody>
      </p:sp>
      <p:sp>
        <p:nvSpPr>
          <p:cNvPr id="1026" name="Shape 1026"/>
          <p:cNvSpPr/>
          <p:nvPr/>
        </p:nvSpPr>
        <p:spPr>
          <a:xfrm>
            <a:off x="635000" y="1645822"/>
            <a:ext cx="11734800" cy="3721199"/>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DATA REFERENCING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IN EXCEL</a:t>
            </a:r>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Shape 1130"/>
          <p:cNvSpPr txBox="1">
            <a:spLocks noGrp="1"/>
          </p:cNvSpPr>
          <p:nvPr>
            <p:ph type="body" idx="1"/>
          </p:nvPr>
        </p:nvSpPr>
        <p:spPr>
          <a:xfrm>
            <a:off x="635000" y="1260806"/>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The syntax is:</a:t>
            </a:r>
            <a:endParaRPr sz="2400"/>
          </a:p>
          <a:p>
            <a:pPr marL="0" marR="0" lvl="0" indent="0" algn="ctr" rtl="0">
              <a:lnSpc>
                <a:spcPct val="115000"/>
              </a:lnSpc>
              <a:spcBef>
                <a:spcPts val="1000"/>
              </a:spcBef>
              <a:spcAft>
                <a:spcPts val="0"/>
              </a:spcAft>
              <a:buClr>
                <a:schemeClr val="dk1"/>
              </a:buClr>
              <a:buFont typeface="Arial"/>
              <a:buNone/>
            </a:pP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(lookup_value, table_array, col_index_num, [range_lookup])</a:t>
            </a:r>
            <a:endParaRPr sz="2400">
              <a:solidFill>
                <a:srgbClr val="7A1743"/>
              </a:solidFill>
            </a:endParaRPr>
          </a:p>
          <a:p>
            <a:pPr marL="0" marR="0" lvl="0" indent="0" algn="ctr" rtl="0">
              <a:lnSpc>
                <a:spcPct val="115000"/>
              </a:lnSpc>
              <a:spcBef>
                <a:spcPts val="1000"/>
              </a:spcBef>
              <a:spcAft>
                <a:spcPts val="0"/>
              </a:spcAft>
              <a:buClr>
                <a:srgbClr val="000000"/>
              </a:buClr>
              <a:buFont typeface="Arial"/>
              <a:buNone/>
            </a:pPr>
            <a:endParaRPr sz="2400" b="0" i="0" u="none" strike="noStrike" cap="none">
              <a:solidFill>
                <a:schemeClr val="dk1"/>
              </a:solidFill>
              <a:latin typeface="Roboto Mono"/>
              <a:ea typeface="Roboto Mono"/>
              <a:cs typeface="Roboto Mono"/>
              <a:sym typeface="Roboto Mono"/>
            </a:endParaRPr>
          </a:p>
          <a:p>
            <a:pPr marL="0" marR="0" lvl="0" indent="0" algn="l" rtl="0">
              <a:lnSpc>
                <a:spcPct val="115000"/>
              </a:lnSpc>
              <a:spcBef>
                <a:spcPts val="1000"/>
              </a:spcBef>
              <a:spcAft>
                <a:spcPts val="0"/>
              </a:spcAft>
              <a:buNone/>
            </a:pPr>
            <a:r>
              <a:rPr lang="en-US" sz="2400" b="1" i="0" u="none" strike="noStrike" cap="none">
                <a:solidFill>
                  <a:schemeClr val="dk1"/>
                </a:solidFill>
                <a:latin typeface="Roboto Mono"/>
                <a:ea typeface="Roboto Mono"/>
                <a:cs typeface="Roboto Mono"/>
                <a:sym typeface="Roboto Mono"/>
              </a:rPr>
              <a:t>Range_lookup</a:t>
            </a:r>
            <a:r>
              <a:rPr lang="en-US" sz="2400" b="0" i="0" u="none" strike="noStrike" cap="none">
                <a:solidFill>
                  <a:schemeClr val="dk1"/>
                </a:solidFill>
                <a:latin typeface="Georgia"/>
                <a:ea typeface="Georgia"/>
                <a:cs typeface="Georgia"/>
                <a:sym typeface="Georgia"/>
              </a:rPr>
              <a:t> </a:t>
            </a:r>
            <a:r>
              <a:rPr lang="en-US" sz="2400" b="0" i="0" u="none" strike="noStrike" cap="none">
                <a:solidFill>
                  <a:schemeClr val="dk1"/>
                </a:solidFill>
                <a:highlight>
                  <a:srgbClr val="FFFFFF"/>
                </a:highlight>
                <a:latin typeface="Georgia"/>
                <a:ea typeface="Georgia"/>
                <a:cs typeface="Georgia"/>
                <a:sym typeface="Georgia"/>
              </a:rPr>
              <a:t>defines whether or not the lookup_value is an approximate match</a:t>
            </a:r>
            <a:r>
              <a:rPr lang="en-US" sz="2400" b="0" i="0" u="none" strike="noStrike" cap="none">
                <a:solidFill>
                  <a:schemeClr val="dk1"/>
                </a:solidFill>
                <a:latin typeface="Georgia"/>
                <a:ea typeface="Georgia"/>
                <a:cs typeface="Georgia"/>
                <a:sym typeface="Georgia"/>
              </a:rPr>
              <a:t> or an exact match of the value you are comparing it to in the </a:t>
            </a:r>
            <a:r>
              <a:rPr lang="en-US" sz="2400">
                <a:solidFill>
                  <a:schemeClr val="dk1"/>
                </a:solidFill>
                <a:latin typeface="Georgia"/>
                <a:ea typeface="Georgia"/>
                <a:cs typeface="Georgia"/>
                <a:sym typeface="Georgia"/>
              </a:rPr>
              <a:t>left-most</a:t>
            </a:r>
            <a:r>
              <a:rPr lang="en-US" sz="2400" b="0" i="0" u="none" strike="noStrike" cap="none">
                <a:solidFill>
                  <a:schemeClr val="dk1"/>
                </a:solidFill>
                <a:latin typeface="Georgia"/>
                <a:ea typeface="Georgia"/>
                <a:cs typeface="Georgia"/>
                <a:sym typeface="Georgia"/>
              </a:rPr>
              <a:t> column of the table_array.</a:t>
            </a:r>
            <a:endParaRPr sz="2400"/>
          </a:p>
          <a:p>
            <a:pPr marL="660400" marR="0" lvl="1" indent="-635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Roboto Mono"/>
                <a:ea typeface="Roboto Mono"/>
                <a:cs typeface="Roboto Mono"/>
                <a:sym typeface="Roboto Mono"/>
              </a:rPr>
              <a:t>TRUE:</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A</a:t>
            </a:r>
            <a:r>
              <a:rPr lang="en-US" sz="2400" b="0" i="0" u="none" strike="noStrike" cap="none">
                <a:solidFill>
                  <a:schemeClr val="dk1"/>
                </a:solidFill>
                <a:latin typeface="Georgia"/>
                <a:ea typeface="Georgia"/>
                <a:cs typeface="Georgia"/>
                <a:sym typeface="Georgia"/>
              </a:rPr>
              <a:t>pproximate match is needed.* </a:t>
            </a:r>
            <a:endParaRPr sz="2400"/>
          </a:p>
          <a:p>
            <a:pPr marL="660400" marR="0" lvl="1" indent="-635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Roboto Mono"/>
                <a:ea typeface="Roboto Mono"/>
                <a:cs typeface="Roboto Mono"/>
                <a:sym typeface="Roboto Mono"/>
              </a:rPr>
              <a:t>FALSE:</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A</a:t>
            </a:r>
            <a:r>
              <a:rPr lang="en-US" sz="2400" b="0" i="0" u="none" strike="noStrike" cap="none">
                <a:solidFill>
                  <a:schemeClr val="dk1"/>
                </a:solidFill>
                <a:latin typeface="Georgia"/>
                <a:ea typeface="Georgia"/>
                <a:cs typeface="Georgia"/>
                <a:sym typeface="Georgia"/>
              </a:rPr>
              <a:t>n exact match is required.</a:t>
            </a:r>
            <a:endParaRPr sz="2400"/>
          </a:p>
          <a:p>
            <a:pPr marL="0" marR="0" lvl="0" indent="0" algn="l" rtl="0">
              <a:lnSpc>
                <a:spcPct val="115000"/>
              </a:lnSpc>
              <a:spcBef>
                <a:spcPts val="1000"/>
              </a:spcBef>
              <a:spcAft>
                <a:spcPts val="0"/>
              </a:spcAft>
              <a:buClr>
                <a:schemeClr val="dk1"/>
              </a:buClr>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 </a:t>
            </a:r>
            <a:endParaRPr sz="2400"/>
          </a:p>
        </p:txBody>
      </p:sp>
      <p:sp>
        <p:nvSpPr>
          <p:cNvPr id="1131" name="Shape 113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 SYNTAX</a:t>
            </a:r>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35000" y="1259379"/>
            <a:ext cx="11734800" cy="531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dirty="0">
                <a:solidFill>
                  <a:schemeClr val="dk1"/>
                </a:solidFill>
                <a:latin typeface="Georgia"/>
                <a:ea typeface="Georgia"/>
                <a:cs typeface="Georgia"/>
                <a:sym typeface="Georgia"/>
              </a:rPr>
              <a:t>Open the </a:t>
            </a:r>
            <a:r>
              <a:rPr lang="en-US" sz="2400" dirty="0">
                <a:solidFill>
                  <a:schemeClr val="dk1"/>
                </a:solidFill>
                <a:latin typeface="Georgia"/>
                <a:ea typeface="Georgia"/>
                <a:cs typeface="Georgia"/>
                <a:sym typeface="Georgia"/>
              </a:rPr>
              <a:t>“</a:t>
            </a:r>
            <a:r>
              <a:rPr lang="en-US" sz="2400" b="1" i="0" u="none" strike="noStrike" cap="none" dirty="0">
                <a:solidFill>
                  <a:schemeClr val="dk1"/>
                </a:solidFill>
                <a:latin typeface="Georgia"/>
                <a:ea typeface="Georgia"/>
                <a:cs typeface="Georgia"/>
                <a:sym typeface="Georgia"/>
              </a:rPr>
              <a:t>demo1_accounts</a:t>
            </a:r>
            <a:r>
              <a:rPr lang="en-US" sz="2400" dirty="0">
                <a:solidFill>
                  <a:schemeClr val="dk1"/>
                </a:solidFill>
                <a:latin typeface="Georgia"/>
                <a:ea typeface="Georgia"/>
                <a:cs typeface="Georgia"/>
                <a:sym typeface="Georgia"/>
              </a:rPr>
              <a:t>”</a:t>
            </a:r>
            <a:r>
              <a:rPr lang="en-US" sz="2400" b="0" i="0" u="none" strike="noStrike" cap="none" dirty="0">
                <a:solidFill>
                  <a:schemeClr val="dk1"/>
                </a:solidFill>
                <a:latin typeface="Georgia"/>
                <a:ea typeface="Georgia"/>
                <a:cs typeface="Georgia"/>
                <a:sym typeface="Georgia"/>
              </a:rPr>
              <a:t> worksheet from the </a:t>
            </a:r>
            <a:r>
              <a:rPr lang="en-US" sz="2400" dirty="0">
                <a:solidFill>
                  <a:schemeClr val="dk1"/>
                </a:solidFill>
                <a:latin typeface="Georgia"/>
                <a:ea typeface="Georgia"/>
                <a:cs typeface="Georgia"/>
                <a:sym typeface="Georgia"/>
              </a:rPr>
              <a:t>“</a:t>
            </a:r>
            <a:r>
              <a:rPr lang="en-US" sz="2400" b="1" i="0" u="none" strike="noStrike" cap="none" dirty="0">
                <a:solidFill>
                  <a:schemeClr val="dk1"/>
                </a:solidFill>
                <a:latin typeface="Georgia"/>
                <a:ea typeface="Georgia"/>
                <a:cs typeface="Georgia"/>
                <a:sym typeface="Georgia"/>
              </a:rPr>
              <a:t>L</a:t>
            </a:r>
            <a:r>
              <a:rPr lang="en-US" sz="2400" b="1" dirty="0">
                <a:solidFill>
                  <a:schemeClr val="dk1"/>
                </a:solidFill>
                <a:latin typeface="Georgia"/>
                <a:ea typeface="Georgia"/>
                <a:cs typeface="Georgia"/>
                <a:sym typeface="Georgia"/>
              </a:rPr>
              <a:t>3</a:t>
            </a:r>
            <a:r>
              <a:rPr lang="en-US" sz="2400" b="1" i="0" u="none" strike="noStrike" cap="none" dirty="0">
                <a:solidFill>
                  <a:schemeClr val="dk1"/>
                </a:solidFill>
                <a:latin typeface="Georgia"/>
                <a:ea typeface="Georgia"/>
                <a:cs typeface="Georgia"/>
                <a:sym typeface="Georgia"/>
              </a:rPr>
              <a:t>_demo_worksheets.xlsx</a:t>
            </a:r>
            <a:r>
              <a:rPr lang="en-US" sz="2400" dirty="0">
                <a:solidFill>
                  <a:schemeClr val="dk1"/>
                </a:solidFill>
                <a:latin typeface="Georgia"/>
                <a:ea typeface="Georgia"/>
                <a:cs typeface="Georgia"/>
                <a:sym typeface="Georgia"/>
              </a:rPr>
              <a:t>” workbook. </a:t>
            </a:r>
            <a:endParaRPr sz="2400" dirty="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dirty="0">
                <a:solidFill>
                  <a:schemeClr val="dk1"/>
                </a:solidFill>
                <a:latin typeface="Georgia"/>
                <a:ea typeface="Georgia"/>
                <a:cs typeface="Georgia"/>
                <a:sym typeface="Georgia"/>
              </a:rPr>
              <a:t>Then o</a:t>
            </a:r>
            <a:r>
              <a:rPr lang="en-US" sz="2400" b="0" i="0" u="none" strike="noStrike" cap="none" dirty="0">
                <a:solidFill>
                  <a:schemeClr val="dk1"/>
                </a:solidFill>
                <a:latin typeface="Georgia"/>
                <a:ea typeface="Georgia"/>
                <a:cs typeface="Georgia"/>
                <a:sym typeface="Georgia"/>
              </a:rPr>
              <a:t>pen the </a:t>
            </a:r>
            <a:r>
              <a:rPr lang="en-US" sz="2400" dirty="0">
                <a:solidFill>
                  <a:schemeClr val="dk1"/>
                </a:solidFill>
                <a:latin typeface="Georgia"/>
                <a:ea typeface="Georgia"/>
                <a:cs typeface="Georgia"/>
                <a:sym typeface="Georgia"/>
              </a:rPr>
              <a:t>“</a:t>
            </a:r>
            <a:r>
              <a:rPr lang="en-US" sz="2400" b="1" i="0" u="none" strike="noStrike" cap="none" dirty="0">
                <a:solidFill>
                  <a:schemeClr val="dk1"/>
                </a:solidFill>
                <a:latin typeface="Georgia"/>
                <a:ea typeface="Georgia"/>
                <a:cs typeface="Georgia"/>
                <a:sym typeface="Georgia"/>
              </a:rPr>
              <a:t>demo1_emails</a:t>
            </a:r>
            <a:r>
              <a:rPr lang="en-US" sz="2400" dirty="0">
                <a:solidFill>
                  <a:schemeClr val="dk1"/>
                </a:solidFill>
                <a:latin typeface="Georgia"/>
                <a:ea typeface="Georgia"/>
                <a:cs typeface="Georgia"/>
                <a:sym typeface="Georgia"/>
              </a:rPr>
              <a:t>”</a:t>
            </a:r>
            <a:r>
              <a:rPr lang="en-US" sz="2400" b="0" i="0" u="none" strike="noStrike" cap="none" dirty="0">
                <a:solidFill>
                  <a:schemeClr val="dk1"/>
                </a:solidFill>
                <a:latin typeface="Georgia"/>
                <a:ea typeface="Georgia"/>
                <a:cs typeface="Georgia"/>
                <a:sym typeface="Georgia"/>
              </a:rPr>
              <a:t> worksheet.</a:t>
            </a:r>
            <a:br>
              <a:rPr lang="en-US" sz="2400" dirty="0"/>
            </a:br>
            <a:endParaRPr sz="2400" i="1" dirty="0"/>
          </a:p>
          <a:p>
            <a:pPr marL="0" marR="0" lvl="0" indent="0" algn="l" rtl="0">
              <a:lnSpc>
                <a:spcPct val="115000"/>
              </a:lnSpc>
              <a:spcBef>
                <a:spcPts val="1000"/>
              </a:spcBef>
              <a:spcAft>
                <a:spcPts val="0"/>
              </a:spcAft>
              <a:buNone/>
            </a:pPr>
            <a:r>
              <a:rPr lang="en-US" sz="2400" b="0" i="0" u="none" strike="noStrike" cap="none" dirty="0">
                <a:solidFill>
                  <a:schemeClr val="dk1"/>
                </a:solidFill>
                <a:latin typeface="Georgia"/>
                <a:ea typeface="Georgia"/>
                <a:cs typeface="Georgia"/>
                <a:sym typeface="Georgia"/>
              </a:rPr>
              <a:t>In order to combine these two lists</a:t>
            </a:r>
            <a:r>
              <a:rPr lang="en-US" sz="2400" dirty="0">
                <a:solidFill>
                  <a:schemeClr val="dk1"/>
                </a:solidFill>
                <a:latin typeface="Georgia"/>
                <a:ea typeface="Georgia"/>
                <a:cs typeface="Georgia"/>
                <a:sym typeface="Georgia"/>
              </a:rPr>
              <a:t> —</a:t>
            </a:r>
            <a:r>
              <a:rPr lang="en-US" sz="2400" b="0" i="0" u="none" strike="noStrike" cap="none" dirty="0">
                <a:solidFill>
                  <a:schemeClr val="dk1"/>
                </a:solidFill>
                <a:latin typeface="Georgia"/>
                <a:ea typeface="Georgia"/>
                <a:cs typeface="Georgia"/>
                <a:sym typeface="Georgia"/>
              </a:rPr>
              <a:t> </a:t>
            </a:r>
            <a:r>
              <a:rPr lang="en-US" sz="2400" dirty="0">
                <a:solidFill>
                  <a:schemeClr val="dk1"/>
                </a:solidFill>
                <a:latin typeface="Georgia"/>
                <a:ea typeface="Georgia"/>
                <a:cs typeface="Georgia"/>
                <a:sym typeface="Georgia"/>
              </a:rPr>
              <a:t>where</a:t>
            </a:r>
            <a:r>
              <a:rPr lang="en-US" sz="2400" b="0" i="0" u="none" strike="noStrike" cap="none" dirty="0">
                <a:solidFill>
                  <a:schemeClr val="dk1"/>
                </a:solidFill>
                <a:latin typeface="Georgia"/>
                <a:ea typeface="Georgia"/>
                <a:cs typeface="Georgia"/>
                <a:sym typeface="Georgia"/>
              </a:rPr>
              <a:t> </a:t>
            </a:r>
            <a:r>
              <a:rPr lang="en-US" sz="2400" dirty="0">
                <a:solidFill>
                  <a:schemeClr val="dk1"/>
                </a:solidFill>
                <a:latin typeface="Georgia"/>
                <a:ea typeface="Georgia"/>
                <a:cs typeface="Georgia"/>
                <a:sym typeface="Georgia"/>
              </a:rPr>
              <a:t>we’ll</a:t>
            </a:r>
            <a:r>
              <a:rPr lang="en-US" sz="2400" b="0" i="0" u="none" strike="noStrike" cap="none" dirty="0">
                <a:solidFill>
                  <a:schemeClr val="dk1"/>
                </a:solidFill>
                <a:latin typeface="Georgia"/>
                <a:ea typeface="Georgia"/>
                <a:cs typeface="Georgia"/>
                <a:sym typeface="Georgia"/>
              </a:rPr>
              <a:t> </a:t>
            </a:r>
            <a:r>
              <a:rPr lang="en-US" sz="2400" dirty="0">
                <a:solidFill>
                  <a:schemeClr val="dk1"/>
                </a:solidFill>
                <a:latin typeface="Georgia"/>
                <a:ea typeface="Georgia"/>
                <a:cs typeface="Georgia"/>
                <a:sym typeface="Georgia"/>
              </a:rPr>
              <a:t>create</a:t>
            </a:r>
            <a:r>
              <a:rPr lang="en-US" sz="2400" b="0" i="0" u="none" strike="noStrike" cap="none" dirty="0">
                <a:solidFill>
                  <a:schemeClr val="dk1"/>
                </a:solidFill>
                <a:latin typeface="Georgia"/>
                <a:ea typeface="Georgia"/>
                <a:cs typeface="Georgia"/>
                <a:sym typeface="Georgia"/>
              </a:rPr>
              <a:t> a fourth column </a:t>
            </a:r>
            <a:br>
              <a:rPr lang="en-US" sz="2400" b="0" i="0" u="none" strike="noStrike" cap="none" dirty="0">
                <a:solidFill>
                  <a:schemeClr val="dk1"/>
                </a:solidFill>
                <a:latin typeface="Georgia"/>
                <a:ea typeface="Georgia"/>
                <a:cs typeface="Georgia"/>
                <a:sym typeface="Georgia"/>
              </a:rPr>
            </a:br>
            <a:r>
              <a:rPr lang="en-US" sz="2400" b="0" i="0" u="none" strike="noStrike" cap="none" dirty="0">
                <a:solidFill>
                  <a:schemeClr val="dk1"/>
                </a:solidFill>
                <a:latin typeface="Georgia"/>
                <a:ea typeface="Georgia"/>
                <a:cs typeface="Georgia"/>
                <a:sym typeface="Georgia"/>
              </a:rPr>
              <a:t>in </a:t>
            </a:r>
            <a:r>
              <a:rPr lang="en-US" sz="2400" dirty="0">
                <a:solidFill>
                  <a:schemeClr val="dk1"/>
                </a:solidFill>
                <a:latin typeface="Georgia"/>
                <a:ea typeface="Georgia"/>
                <a:cs typeface="Georgia"/>
                <a:sym typeface="Georgia"/>
              </a:rPr>
              <a:t>“</a:t>
            </a:r>
            <a:r>
              <a:rPr lang="en-US" sz="2400" b="1" i="0" u="none" strike="noStrike" cap="none" dirty="0">
                <a:solidFill>
                  <a:schemeClr val="dk1"/>
                </a:solidFill>
                <a:latin typeface="Georgia"/>
                <a:ea typeface="Georgia"/>
                <a:cs typeface="Georgia"/>
                <a:sym typeface="Georgia"/>
              </a:rPr>
              <a:t>demo1_accounts</a:t>
            </a:r>
            <a:r>
              <a:rPr lang="en-US" sz="2400" dirty="0">
                <a:solidFill>
                  <a:schemeClr val="dk1"/>
                </a:solidFill>
                <a:latin typeface="Georgia"/>
                <a:ea typeface="Georgia"/>
                <a:cs typeface="Georgia"/>
                <a:sym typeface="Georgia"/>
              </a:rPr>
              <a:t>”</a:t>
            </a:r>
            <a:r>
              <a:rPr lang="en-US" sz="2400" b="0" i="0" u="none" strike="noStrike" cap="none" dirty="0">
                <a:solidFill>
                  <a:schemeClr val="dk1"/>
                </a:solidFill>
                <a:latin typeface="Georgia"/>
                <a:ea typeface="Georgia"/>
                <a:cs typeface="Georgia"/>
                <a:sym typeface="Georgia"/>
              </a:rPr>
              <a:t> with email addresses</a:t>
            </a:r>
            <a:r>
              <a:rPr lang="en-US" sz="2400" dirty="0">
                <a:solidFill>
                  <a:schemeClr val="dk1"/>
                </a:solidFill>
                <a:latin typeface="Georgia"/>
                <a:ea typeface="Georgia"/>
                <a:cs typeface="Georgia"/>
                <a:sym typeface="Georgia"/>
              </a:rPr>
              <a:t> — </a:t>
            </a:r>
            <a:r>
              <a:rPr lang="en-US" sz="2400" b="0" i="0" u="none" strike="noStrike" cap="none" dirty="0">
                <a:solidFill>
                  <a:schemeClr val="dk1"/>
                </a:solidFill>
                <a:latin typeface="Georgia"/>
                <a:ea typeface="Georgia"/>
                <a:cs typeface="Georgia"/>
                <a:sym typeface="Georgia"/>
              </a:rPr>
              <a:t>we can use </a:t>
            </a:r>
            <a:r>
              <a:rPr lang="en-US" sz="2400" b="1" dirty="0">
                <a:solidFill>
                  <a:srgbClr val="7A1743"/>
                </a:solidFill>
                <a:latin typeface="Roboto Mono"/>
                <a:ea typeface="Roboto Mono"/>
                <a:cs typeface="Roboto Mono"/>
                <a:sym typeface="Roboto Mono"/>
              </a:rPr>
              <a:t>VLOOKUP</a:t>
            </a:r>
            <a:r>
              <a:rPr lang="en-US" sz="2400" b="0" i="0" u="none" strike="noStrike" cap="none" dirty="0">
                <a:solidFill>
                  <a:schemeClr val="dk1"/>
                </a:solidFill>
                <a:latin typeface="Roboto Mono"/>
                <a:ea typeface="Roboto Mono"/>
                <a:cs typeface="Roboto Mono"/>
                <a:sym typeface="Roboto Mono"/>
              </a:rPr>
              <a:t>.</a:t>
            </a:r>
            <a:br>
              <a:rPr lang="en-US" sz="2400" b="0" i="0" u="none" strike="noStrike" cap="none" dirty="0">
                <a:solidFill>
                  <a:schemeClr val="dk1"/>
                </a:solidFill>
                <a:latin typeface="Roboto Mono"/>
                <a:ea typeface="Roboto Mono"/>
                <a:cs typeface="Roboto Mono"/>
                <a:sym typeface="Roboto Mono"/>
              </a:rPr>
            </a:br>
            <a:endParaRPr sz="2400" dirty="0"/>
          </a:p>
          <a:p>
            <a:pPr marL="0" marR="0" lvl="0" indent="0" algn="l" rtl="0">
              <a:lnSpc>
                <a:spcPct val="115000"/>
              </a:lnSpc>
              <a:spcBef>
                <a:spcPts val="1000"/>
              </a:spcBef>
              <a:spcAft>
                <a:spcPts val="0"/>
              </a:spcAft>
              <a:buNone/>
            </a:pPr>
            <a:r>
              <a:rPr lang="en-US" sz="2400" b="1" i="0" u="none" strike="noStrike" cap="none" dirty="0">
                <a:solidFill>
                  <a:srgbClr val="7A1743"/>
                </a:solidFill>
                <a:latin typeface="Roboto Mono"/>
                <a:ea typeface="Roboto Mono"/>
                <a:cs typeface="Roboto Mono"/>
                <a:sym typeface="Roboto Mono"/>
              </a:rPr>
              <a:t>VLOOKUP</a:t>
            </a:r>
            <a:r>
              <a:rPr lang="en-US" sz="2400" dirty="0">
                <a:solidFill>
                  <a:schemeClr val="dk1"/>
                </a:solidFill>
                <a:latin typeface="Georgia"/>
                <a:ea typeface="Georgia"/>
                <a:cs typeface="Georgia"/>
                <a:sym typeface="Georgia"/>
              </a:rPr>
              <a:t> </a:t>
            </a:r>
            <a:r>
              <a:rPr lang="en-US" sz="2400" b="0" i="0" u="none" strike="noStrike" cap="none" dirty="0">
                <a:solidFill>
                  <a:schemeClr val="dk1"/>
                </a:solidFill>
                <a:latin typeface="Georgia"/>
                <a:ea typeface="Georgia"/>
                <a:cs typeface="Georgia"/>
                <a:sym typeface="Georgia"/>
              </a:rPr>
              <a:t>will “look up” one value in another table</a:t>
            </a:r>
            <a:r>
              <a:rPr lang="en-US" sz="2400" dirty="0">
                <a:solidFill>
                  <a:schemeClr val="dk1"/>
                </a:solidFill>
                <a:latin typeface="Georgia"/>
                <a:ea typeface="Georgia"/>
                <a:cs typeface="Georgia"/>
                <a:sym typeface="Georgia"/>
              </a:rPr>
              <a:t> and</a:t>
            </a:r>
            <a:r>
              <a:rPr lang="en-US" sz="2400" b="0" i="0" u="none" strike="noStrike" cap="none" dirty="0">
                <a:solidFill>
                  <a:schemeClr val="dk1"/>
                </a:solidFill>
                <a:latin typeface="Georgia"/>
                <a:ea typeface="Georgia"/>
                <a:cs typeface="Georgia"/>
                <a:sym typeface="Georgia"/>
              </a:rPr>
              <a:t> return another column </a:t>
            </a:r>
            <a:r>
              <a:rPr lang="en-US" sz="2400" dirty="0">
                <a:solidFill>
                  <a:schemeClr val="dk1"/>
                </a:solidFill>
                <a:latin typeface="Georgia"/>
                <a:ea typeface="Georgia"/>
                <a:cs typeface="Georgia"/>
                <a:sym typeface="Georgia"/>
              </a:rPr>
              <a:t>in</a:t>
            </a:r>
            <a:r>
              <a:rPr lang="en-US" sz="2400" b="0" i="0" u="none" strike="noStrike" cap="none" dirty="0">
                <a:solidFill>
                  <a:schemeClr val="dk1"/>
                </a:solidFill>
                <a:latin typeface="Georgia"/>
                <a:ea typeface="Georgia"/>
                <a:cs typeface="Georgia"/>
                <a:sym typeface="Georgia"/>
              </a:rPr>
              <a:t> that row.</a:t>
            </a:r>
            <a:endParaRPr sz="2400" b="0" i="0" u="none" strike="noStrike" cap="none" dirty="0">
              <a:solidFill>
                <a:srgbClr val="000000"/>
              </a:solidFill>
              <a:latin typeface="Georgia"/>
              <a:ea typeface="Georgia"/>
              <a:cs typeface="Georgia"/>
              <a:sym typeface="Georgia"/>
            </a:endParaRPr>
          </a:p>
        </p:txBody>
      </p:sp>
      <p:sp>
        <p:nvSpPr>
          <p:cNvPr id="1137" name="Shape 113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SAMPLE DATA SET</a:t>
            </a:r>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a:spLocks noGrp="1"/>
          </p:cNvSpPr>
          <p:nvPr>
            <p:ph type="body" idx="1"/>
          </p:nvPr>
        </p:nvSpPr>
        <p:spPr>
          <a:xfrm>
            <a:off x="635000" y="952450"/>
            <a:ext cx="11734800" cy="549407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In cell D2 of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demo1_accounts</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enter:</a:t>
            </a:r>
            <a:r>
              <a:rPr lang="en-US" sz="2400">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(C2,demo1_emails!A:B,2,FALSE)</a:t>
            </a:r>
            <a:br>
              <a:rPr lang="en-US" sz="2400" b="0" i="0" u="none" strike="noStrike" cap="none">
                <a:solidFill>
                  <a:srgbClr val="7A1743"/>
                </a:solidFill>
                <a:latin typeface="Roboto Mono"/>
                <a:ea typeface="Roboto Mono"/>
                <a:cs typeface="Roboto Mono"/>
                <a:sym typeface="Roboto Mono"/>
              </a:rPr>
            </a:br>
            <a:endParaRPr sz="2400">
              <a:solidFill>
                <a:srgbClr val="7A1743"/>
              </a:solidFill>
            </a:endParaRPr>
          </a:p>
          <a:p>
            <a:pPr marL="914400" marR="0" lvl="1" indent="-381000" algn="l" rtl="0">
              <a:lnSpc>
                <a:spcPct val="115000"/>
              </a:lnSpc>
              <a:spcBef>
                <a:spcPts val="0"/>
              </a:spcBef>
              <a:spcAft>
                <a:spcPts val="0"/>
              </a:spcAft>
              <a:buSzPts val="2400"/>
              <a:buFont typeface="Georgia"/>
              <a:buAutoNum type="alphaLcPeriod"/>
            </a:pPr>
            <a:r>
              <a:rPr lang="en-US" sz="2400" b="0" i="0" u="none" strike="noStrike" cap="none">
                <a:solidFill>
                  <a:schemeClr val="dk1"/>
                </a:solidFill>
                <a:latin typeface="Georgia"/>
                <a:ea typeface="Georgia"/>
                <a:cs typeface="Georgia"/>
                <a:sym typeface="Georgia"/>
              </a:rPr>
              <a:t>The email address should populate cell </a:t>
            </a:r>
            <a:r>
              <a:rPr lang="en-US" sz="2400" b="1" i="0" u="none" strike="noStrike" cap="none">
                <a:solidFill>
                  <a:schemeClr val="dk1"/>
                </a:solidFill>
                <a:latin typeface="Georgia"/>
                <a:ea typeface="Georgia"/>
                <a:cs typeface="Georgia"/>
                <a:sym typeface="Georgia"/>
              </a:rPr>
              <a:t>D2</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Double</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click the bottom-right corner of the cell</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 or click and </a:t>
            </a:r>
            <a:r>
              <a:rPr lang="en-US" sz="2400">
                <a:solidFill>
                  <a:schemeClr val="dk1"/>
                </a:solidFill>
                <a:latin typeface="Georgia"/>
                <a:ea typeface="Georgia"/>
                <a:cs typeface="Georgia"/>
                <a:sym typeface="Georgia"/>
              </a:rPr>
              <a:t>drag — </a:t>
            </a:r>
            <a:r>
              <a:rPr lang="en-US" sz="2400" b="0" i="0" u="none" strike="noStrike" cap="none">
                <a:solidFill>
                  <a:schemeClr val="dk1"/>
                </a:solidFill>
                <a:latin typeface="Georgia"/>
                <a:ea typeface="Georgia"/>
                <a:cs typeface="Georgia"/>
                <a:sym typeface="Georgia"/>
              </a:rPr>
              <a:t>to replicate this function down the entire column.</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0"/>
              </a:spcBef>
              <a:spcAft>
                <a:spcPts val="0"/>
              </a:spcAft>
              <a:buSzPts val="2400"/>
              <a:buFont typeface="Georgia"/>
              <a:buAutoNum type="arabicPeriod"/>
            </a:pPr>
            <a:r>
              <a:rPr lang="en-US" sz="2400">
                <a:solidFill>
                  <a:schemeClr val="dk1"/>
                </a:solidFill>
                <a:latin typeface="Georgia"/>
                <a:ea typeface="Georgia"/>
                <a:cs typeface="Georgia"/>
                <a:sym typeface="Georgia"/>
              </a:rPr>
              <a:t>Implement a “</a:t>
            </a:r>
            <a:r>
              <a:rPr lang="en-US" sz="2400" b="1">
                <a:solidFill>
                  <a:schemeClr val="dk1"/>
                </a:solidFill>
                <a:latin typeface="Georgia"/>
                <a:ea typeface="Georgia"/>
                <a:cs typeface="Georgia"/>
                <a:sym typeface="Georgia"/>
              </a:rPr>
              <a:t>Named Range</a:t>
            </a:r>
            <a:r>
              <a:rPr lang="en-US" sz="2400">
                <a:solidFill>
                  <a:schemeClr val="dk1"/>
                </a:solidFill>
                <a:latin typeface="Georgia"/>
                <a:ea typeface="Georgia"/>
                <a:cs typeface="Georgia"/>
                <a:sym typeface="Georgia"/>
              </a:rPr>
              <a:t>” to simplify what’s required.</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43" name="Shape 114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 SYNTAX</a:t>
            </a:r>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Shape 1148"/>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Often, it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s helpful to create </a:t>
            </a:r>
            <a:r>
              <a:rPr lang="en-US" sz="2400" b="1" i="0" u="none" strike="noStrike" cap="none">
                <a:solidFill>
                  <a:schemeClr val="dk1"/>
                </a:solidFill>
                <a:latin typeface="Georgia"/>
                <a:ea typeface="Georgia"/>
                <a:cs typeface="Georgia"/>
                <a:sym typeface="Georgia"/>
              </a:rPr>
              <a:t>categorical</a:t>
            </a:r>
            <a:r>
              <a:rPr lang="en-US" sz="2400" b="0" i="0" u="none" strike="noStrike" cap="none">
                <a:solidFill>
                  <a:schemeClr val="dk1"/>
                </a:solidFill>
                <a:latin typeface="Georgia"/>
                <a:ea typeface="Georgia"/>
                <a:cs typeface="Georgia"/>
                <a:sym typeface="Georgia"/>
              </a:rPr>
              <a:t> values from </a:t>
            </a:r>
            <a:r>
              <a:rPr lang="en-US" sz="2400" b="1" i="0" u="none" strike="noStrike" cap="none">
                <a:solidFill>
                  <a:schemeClr val="dk1"/>
                </a:solidFill>
                <a:latin typeface="Georgia"/>
                <a:ea typeface="Georgia"/>
                <a:cs typeface="Georgia"/>
                <a:sym typeface="Georgia"/>
              </a:rPr>
              <a:t>numeric</a:t>
            </a:r>
            <a:r>
              <a:rPr lang="en-US" sz="2400" b="0" i="0" u="none" strike="noStrike" cap="none">
                <a:solidFill>
                  <a:schemeClr val="dk1"/>
                </a:solidFill>
                <a:latin typeface="Georgia"/>
                <a:ea typeface="Georgia"/>
                <a:cs typeface="Georgia"/>
                <a:sym typeface="Georgia"/>
              </a:rPr>
              <a:t> values. For example, a test that is scored 0</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100 could be classified as A, B, C, D, or F</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depending on the score. </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100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Let’s classify our census tracts as either </a:t>
            </a:r>
            <a:r>
              <a:rPr lang="en-US" sz="2400" i="1">
                <a:solidFill>
                  <a:schemeClr val="dk1"/>
                </a:solidFill>
                <a:latin typeface="Georgia"/>
                <a:ea typeface="Georgia"/>
                <a:cs typeface="Georgia"/>
                <a:sym typeface="Georgia"/>
              </a:rPr>
              <a:t>l</a:t>
            </a:r>
            <a:r>
              <a:rPr lang="en-US" sz="2400" b="0" i="1" u="none" strike="noStrike" cap="none">
                <a:solidFill>
                  <a:schemeClr val="dk1"/>
                </a:solidFill>
                <a:latin typeface="Georgia"/>
                <a:ea typeface="Georgia"/>
                <a:cs typeface="Georgia"/>
                <a:sym typeface="Georgia"/>
              </a:rPr>
              <a:t>ow</a:t>
            </a:r>
            <a:r>
              <a:rPr lang="en-US" sz="2400" b="0" i="0" u="none" strike="noStrike" cap="none">
                <a:solidFill>
                  <a:schemeClr val="dk1"/>
                </a:solidFill>
                <a:latin typeface="Georgia"/>
                <a:ea typeface="Georgia"/>
                <a:cs typeface="Georgia"/>
                <a:sym typeface="Georgia"/>
              </a:rPr>
              <a:t>, </a:t>
            </a:r>
            <a:r>
              <a:rPr lang="en-US" sz="2400" i="1">
                <a:solidFill>
                  <a:schemeClr val="dk1"/>
                </a:solidFill>
                <a:latin typeface="Georgia"/>
                <a:ea typeface="Georgia"/>
                <a:cs typeface="Georgia"/>
                <a:sym typeface="Georgia"/>
              </a:rPr>
              <a:t>m</a:t>
            </a:r>
            <a:r>
              <a:rPr lang="en-US" sz="2400" b="0" i="1" u="none" strike="noStrike" cap="none">
                <a:solidFill>
                  <a:schemeClr val="dk1"/>
                </a:solidFill>
                <a:latin typeface="Georgia"/>
                <a:ea typeface="Georgia"/>
                <a:cs typeface="Georgia"/>
                <a:sym typeface="Georgia"/>
              </a:rPr>
              <a:t>edium</a:t>
            </a:r>
            <a:r>
              <a:rPr lang="en-US" sz="2400" b="0" i="0" u="none" strike="noStrike" cap="none">
                <a:solidFill>
                  <a:schemeClr val="dk1"/>
                </a:solidFill>
                <a:latin typeface="Georgia"/>
                <a:ea typeface="Georgia"/>
                <a:cs typeface="Georgia"/>
                <a:sym typeface="Georgia"/>
              </a:rPr>
              <a:t>, or </a:t>
            </a:r>
            <a:r>
              <a:rPr lang="en-US" sz="2400" i="1">
                <a:solidFill>
                  <a:schemeClr val="dk1"/>
                </a:solidFill>
                <a:latin typeface="Georgia"/>
                <a:ea typeface="Georgia"/>
                <a:cs typeface="Georgia"/>
                <a:sym typeface="Georgia"/>
              </a:rPr>
              <a:t>h</a:t>
            </a:r>
            <a:r>
              <a:rPr lang="en-US" sz="2400" b="0" i="1" u="none" strike="noStrike" cap="none">
                <a:solidFill>
                  <a:schemeClr val="dk1"/>
                </a:solidFill>
                <a:latin typeface="Georgia"/>
                <a:ea typeface="Georgia"/>
                <a:cs typeface="Georgia"/>
                <a:sym typeface="Georgia"/>
              </a:rPr>
              <a:t>igh</a:t>
            </a:r>
            <a:r>
              <a:rPr lang="en-US" sz="2400" b="0" i="0" u="none" strike="noStrike" cap="none">
                <a:solidFill>
                  <a:schemeClr val="dk1"/>
                </a:solidFill>
                <a:latin typeface="Georgia"/>
                <a:ea typeface="Georgia"/>
                <a:cs typeface="Georgia"/>
                <a:sym typeface="Georgia"/>
              </a:rPr>
              <a:t>. </a:t>
            </a:r>
            <a:endParaRPr sz="2400"/>
          </a:p>
          <a:p>
            <a:pPr marL="45720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49" name="Shape 1149"/>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VLOOKUP</a:t>
            </a:r>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635000" y="1459779"/>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What are some ways to create classification groups?</a:t>
            </a:r>
            <a:r>
              <a:rPr lang="en-US" sz="2400"/>
              <a:t> </a:t>
            </a:r>
            <a:r>
              <a:rPr lang="en-US" sz="2400">
                <a:solidFill>
                  <a:schemeClr val="dk1"/>
                </a:solidFill>
                <a:latin typeface="Georgia"/>
                <a:ea typeface="Georgia"/>
                <a:cs typeface="Georgia"/>
                <a:sym typeface="Georgia"/>
              </a:rPr>
              <a:t>One option is to break them down into </a:t>
            </a:r>
            <a:r>
              <a:rPr lang="en-US" sz="2400" b="1">
                <a:solidFill>
                  <a:schemeClr val="dk1"/>
                </a:solidFill>
                <a:latin typeface="Georgia"/>
                <a:ea typeface="Georgia"/>
                <a:cs typeface="Georgia"/>
                <a:sym typeface="Georgia"/>
              </a:rPr>
              <a:t>percentiles</a:t>
            </a:r>
            <a:r>
              <a:rPr lang="en-US" sz="2400">
                <a:solidFill>
                  <a:schemeClr val="dk1"/>
                </a:solidFill>
                <a:latin typeface="Georgia"/>
                <a:ea typeface="Georgia"/>
                <a:cs typeface="Georgia"/>
                <a:sym typeface="Georgia"/>
              </a:rPr>
              <a:t>, u</a:t>
            </a:r>
            <a:r>
              <a:rPr lang="en-US" sz="2400" b="0" i="0" u="none" strike="noStrike" cap="none">
                <a:solidFill>
                  <a:schemeClr val="dk1"/>
                </a:solidFill>
                <a:latin typeface="Georgia"/>
                <a:ea typeface="Georgia"/>
                <a:cs typeface="Georgia"/>
                <a:sym typeface="Georgia"/>
              </a:rPr>
              <a:t>sing the 33rd, 66th, and 99th percentile</a:t>
            </a:r>
            <a:r>
              <a:rPr lang="en-US" sz="2400">
                <a:solidFill>
                  <a:schemeClr val="dk1"/>
                </a:solidFill>
                <a:latin typeface="Georgia"/>
                <a:ea typeface="Georgia"/>
                <a:cs typeface="Georgia"/>
                <a:sym typeface="Georgia"/>
              </a:rPr>
              <a:t>s</a:t>
            </a:r>
            <a:r>
              <a:rPr lang="en-US" sz="2400" b="0" i="0" u="none" strike="noStrike" cap="none">
                <a:solidFill>
                  <a:schemeClr val="dk1"/>
                </a:solidFill>
                <a:latin typeface="Georgia"/>
                <a:ea typeface="Georgia"/>
                <a:cs typeface="Georgia"/>
                <a:sym typeface="Georgia"/>
              </a:rPr>
              <a:t>. </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a:solidFill>
                  <a:schemeClr val="dk1"/>
                </a:solidFill>
                <a:latin typeface="Georgia"/>
                <a:ea typeface="Georgia"/>
                <a:cs typeface="Georgia"/>
                <a:sym typeface="Georgia"/>
              </a:rPr>
              <a:t>A</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percentile</a:t>
            </a:r>
            <a:r>
              <a:rPr lang="en-US" sz="2400">
                <a:solidFill>
                  <a:schemeClr val="dk1"/>
                </a:solidFill>
                <a:latin typeface="Georgia"/>
                <a:ea typeface="Georgia"/>
                <a:cs typeface="Georgia"/>
                <a:sym typeface="Georgia"/>
              </a:rPr>
              <a:t> is generally used to define</a:t>
            </a:r>
            <a:r>
              <a:rPr lang="en-US" sz="2400" b="0" i="0" u="none" strike="noStrike" cap="none">
                <a:solidFill>
                  <a:schemeClr val="dk1"/>
                </a:solidFill>
                <a:latin typeface="Georgia"/>
                <a:ea typeface="Georgia"/>
                <a:cs typeface="Georgia"/>
                <a:sym typeface="Georgia"/>
              </a:rPr>
              <a:t> which value has x</a:t>
            </a:r>
            <a:r>
              <a:rPr lang="en-US" sz="2400">
                <a:solidFill>
                  <a:schemeClr val="dk1"/>
                </a:solidFill>
                <a:latin typeface="Georgia"/>
                <a:ea typeface="Georgia"/>
                <a:cs typeface="Georgia"/>
                <a:sym typeface="Georgia"/>
              </a:rPr>
              <a:t> percent</a:t>
            </a:r>
            <a:r>
              <a:rPr lang="en-US" sz="2400" b="0" i="0" u="none" strike="noStrike" cap="none">
                <a:solidFill>
                  <a:schemeClr val="dk1"/>
                </a:solidFill>
                <a:latin typeface="Georgia"/>
                <a:ea typeface="Georgia"/>
                <a:cs typeface="Georgia"/>
                <a:sym typeface="Georgia"/>
              </a:rPr>
              <a:t> less than the value in question. For example: </a:t>
            </a:r>
            <a:r>
              <a:rPr lang="en-US" sz="2400">
                <a:solidFill>
                  <a:schemeClr val="dk1"/>
                </a:solidFill>
                <a:latin typeface="Georgia"/>
                <a:ea typeface="Georgia"/>
                <a:cs typeface="Georgia"/>
                <a:sym typeface="Georgia"/>
              </a:rPr>
              <a:t>I</a:t>
            </a:r>
            <a:r>
              <a:rPr lang="en-US" sz="2400" b="0" i="0" u="none" strike="noStrike" cap="none">
                <a:solidFill>
                  <a:schemeClr val="dk1"/>
                </a:solidFill>
                <a:latin typeface="Georgia"/>
                <a:ea typeface="Georgia"/>
                <a:cs typeface="Georgia"/>
                <a:sym typeface="Georgia"/>
              </a:rPr>
              <a:t>f 13 is the 50th percentile, half of the numbers in the range are less than 13. </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55" name="Shape 115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a:t>
            </a:r>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161" name="Shape 1161"/>
          <p:cNvSpPr/>
          <p:nvPr/>
        </p:nvSpPr>
        <p:spPr>
          <a:xfrm>
            <a:off x="635000" y="1791243"/>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GUIDED PRACTICE: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USE VLOOKUP TO COMBINE DATA ACROSS WORKSHEETS</a:t>
            </a:r>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Shape 1166"/>
          <p:cNvSpPr txBox="1">
            <a:spLocks noGrp="1"/>
          </p:cNvSpPr>
          <p:nvPr>
            <p:ph type="body" idx="1"/>
          </p:nvPr>
        </p:nvSpPr>
        <p:spPr>
          <a:xfrm>
            <a:off x="635000" y="96632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Earlier, we looked at the scatterplot comparing two columns in our data set: </a:t>
            </a:r>
            <a:endParaRPr sz="2400"/>
          </a:p>
          <a:p>
            <a:pPr marL="660400" marR="0" lvl="1" indent="-177800" algn="l" rtl="0">
              <a:lnSpc>
                <a:spcPct val="115000"/>
              </a:lnSpc>
              <a:spcBef>
                <a:spcPts val="100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Population estimate of our census tract.</a:t>
            </a:r>
            <a:endParaRPr sz="2400"/>
          </a:p>
          <a:p>
            <a:pPr marL="660400" marR="0" lvl="1" indent="-177800" algn="l" rtl="0">
              <a:lnSpc>
                <a:spcPct val="115000"/>
              </a:lnSpc>
              <a:spcBef>
                <a:spcPts val="100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Percent</a:t>
            </a:r>
            <a:r>
              <a:rPr lang="en-US" sz="2400" b="0" i="0" u="none" strike="noStrike" cap="none">
                <a:solidFill>
                  <a:schemeClr val="dk1"/>
                </a:solidFill>
                <a:latin typeface="Georgia"/>
                <a:ea typeface="Georgia"/>
                <a:cs typeface="Georgia"/>
                <a:sym typeface="Georgia"/>
              </a:rPr>
              <a:t> of people who commute with public transit.</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There was no obvious relationship. This makes sense, as population and </a:t>
            </a:r>
            <a:r>
              <a:rPr lang="en-US" sz="2400" b="0" i="1" u="none" strike="noStrike" cap="none">
                <a:solidFill>
                  <a:schemeClr val="dk1"/>
                </a:solidFill>
                <a:latin typeface="Georgia"/>
                <a:ea typeface="Georgia"/>
                <a:cs typeface="Georgia"/>
                <a:sym typeface="Georgia"/>
              </a:rPr>
              <a:t>population density</a:t>
            </a:r>
            <a:r>
              <a:rPr lang="en-US" sz="2400" b="0" i="0" u="none" strike="noStrike" cap="none">
                <a:solidFill>
                  <a:schemeClr val="dk1"/>
                </a:solidFill>
                <a:latin typeface="Georgia"/>
                <a:ea typeface="Georgia"/>
                <a:cs typeface="Georgia"/>
                <a:sym typeface="Georgia"/>
              </a:rPr>
              <a:t> are not the same. </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While we expect people in urban areas to use public transit more often</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the number of people in a census tract is not necessarily a function of density.</a:t>
            </a:r>
            <a:endParaRPr sz="2400"/>
          </a:p>
        </p:txBody>
      </p:sp>
      <p:sp>
        <p:nvSpPr>
          <p:cNvPr id="1167" name="Shape 116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GUIDED PRACTICE</a:t>
            </a:r>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Shape 1172"/>
          <p:cNvSpPr txBox="1">
            <a:spLocks noGrp="1"/>
          </p:cNvSpPr>
          <p:nvPr>
            <p:ph type="body" idx="1"/>
          </p:nvPr>
        </p:nvSpPr>
        <p:spPr>
          <a:xfrm>
            <a:off x="635000" y="1473099"/>
            <a:ext cx="11734800" cy="4969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Arial"/>
              <a:buNone/>
            </a:pPr>
            <a:r>
              <a:rPr lang="en-US" sz="2400" i="0" u="none" strike="noStrike" cap="none">
                <a:solidFill>
                  <a:schemeClr val="dk1"/>
                </a:solidFill>
                <a:latin typeface="Georgia"/>
                <a:ea typeface="Georgia"/>
                <a:cs typeface="Georgia"/>
                <a:sym typeface="Georgia"/>
              </a:rPr>
              <a:t>Let’s look at the scatterplot between census tract density and public transit usage.</a:t>
            </a:r>
            <a:r>
              <a:rPr lang="en-US" sz="2400">
                <a:solidFill>
                  <a:schemeClr val="dk1"/>
                </a:solidFill>
                <a:latin typeface="Georgia"/>
                <a:ea typeface="Georgia"/>
                <a:cs typeface="Georgia"/>
                <a:sym typeface="Georgia"/>
              </a:rPr>
              <a:t> </a:t>
            </a:r>
            <a:r>
              <a:rPr lang="en-US" sz="2400" i="0" u="none" strike="noStrike" cap="none">
                <a:solidFill>
                  <a:schemeClr val="dk1"/>
                </a:solidFill>
                <a:latin typeface="Georgia"/>
                <a:ea typeface="Georgia"/>
                <a:cs typeface="Georgia"/>
                <a:sym typeface="Georgia"/>
              </a:rPr>
              <a:t>Currently, we don</a:t>
            </a:r>
            <a:r>
              <a:rPr lang="en-US" sz="2400">
                <a:solidFill>
                  <a:schemeClr val="dk1"/>
                </a:solidFill>
                <a:latin typeface="Georgia"/>
                <a:ea typeface="Georgia"/>
                <a:cs typeface="Georgia"/>
                <a:sym typeface="Georgia"/>
              </a:rPr>
              <a:t>’t have density data in our data set. </a:t>
            </a:r>
            <a:endParaRPr sz="240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Font typeface="Arial"/>
              <a:buNone/>
            </a:pPr>
            <a:endParaRPr sz="2400">
              <a:latin typeface="Georgia"/>
              <a:ea typeface="Georgia"/>
              <a:cs typeface="Georgia"/>
              <a:sym typeface="Georgia"/>
            </a:endParaRPr>
          </a:p>
          <a:p>
            <a:pPr marL="0" marR="0" lvl="0" indent="0" algn="l" rtl="0">
              <a:lnSpc>
                <a:spcPct val="115000"/>
              </a:lnSpc>
              <a:spcBef>
                <a:spcPts val="1000"/>
              </a:spcBef>
              <a:spcAft>
                <a:spcPts val="0"/>
              </a:spcAft>
              <a:buClr>
                <a:schemeClr val="dk1"/>
              </a:buClr>
              <a:buFont typeface="Arial"/>
              <a:buNone/>
            </a:pPr>
            <a:r>
              <a:rPr lang="en-US" sz="2400" i="0" u="none" strike="noStrike" cap="none">
                <a:solidFill>
                  <a:schemeClr val="dk1"/>
                </a:solidFill>
                <a:latin typeface="Georgia"/>
                <a:ea typeface="Georgia"/>
                <a:cs typeface="Georgia"/>
                <a:sym typeface="Georgia"/>
              </a:rPr>
              <a:t>Follow these steps to create this scatterplot:</a:t>
            </a:r>
            <a:endParaRPr sz="2400">
              <a:latin typeface="Georgia"/>
              <a:ea typeface="Georgia"/>
              <a:cs typeface="Georgia"/>
              <a:sym typeface="Georgia"/>
            </a:endParaRPr>
          </a:p>
          <a:p>
            <a:pPr marL="0" marR="0" lvl="0" indent="0" algn="l" rtl="0">
              <a:lnSpc>
                <a:spcPct val="100000"/>
              </a:lnSpc>
              <a:spcBef>
                <a:spcPts val="1000"/>
              </a:spcBef>
              <a:spcAft>
                <a:spcPts val="0"/>
              </a:spcAft>
              <a:buClr>
                <a:schemeClr val="dk1"/>
              </a:buClr>
              <a:buFont typeface="Arial"/>
              <a:buNone/>
            </a:pPr>
            <a:endParaRPr sz="240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Open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census_tract_areas_WA.xlsx</a:t>
            </a:r>
            <a:r>
              <a:rPr lang="en-US" sz="2400">
                <a:solidFill>
                  <a:schemeClr val="dk1"/>
                </a:solidFill>
                <a:latin typeface="Georgia"/>
                <a:ea typeface="Georgia"/>
                <a:cs typeface="Georgia"/>
                <a:sym typeface="Georgia"/>
              </a:rPr>
              <a:t>”</a:t>
            </a:r>
            <a:endParaRPr sz="2400">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i="0" u="none" strike="noStrike" cap="none">
                <a:solidFill>
                  <a:schemeClr val="dk1"/>
                </a:solidFill>
                <a:latin typeface="Georgia"/>
                <a:ea typeface="Georgia"/>
                <a:cs typeface="Georgia"/>
                <a:sym typeface="Georgia"/>
              </a:rPr>
              <a:t>Here we have a few variables; the one of interest is </a:t>
            </a:r>
            <a:r>
              <a:rPr lang="en-US" sz="2400" b="1" i="0" u="none" strike="noStrike" cap="none">
                <a:solidFill>
                  <a:schemeClr val="dk1"/>
                </a:solidFill>
                <a:latin typeface="Georgia"/>
                <a:ea typeface="Georgia"/>
                <a:cs typeface="Georgia"/>
                <a:sym typeface="Georgia"/>
              </a:rPr>
              <a:t>area_sqkm (M)</a:t>
            </a:r>
            <a:r>
              <a:rPr lang="en-US" sz="2400" i="0" u="none" strike="noStrike" cap="none">
                <a:solidFill>
                  <a:schemeClr val="dk1"/>
                </a:solidFill>
                <a:latin typeface="Georgia"/>
                <a:ea typeface="Georgia"/>
                <a:cs typeface="Georgia"/>
                <a:sym typeface="Georgia"/>
              </a:rPr>
              <a:t>.</a:t>
            </a:r>
            <a:endParaRPr sz="2400">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i="0" u="none" strike="noStrike" cap="none">
                <a:solidFill>
                  <a:schemeClr val="dk1"/>
                </a:solidFill>
                <a:latin typeface="Georgia"/>
                <a:ea typeface="Georgia"/>
                <a:cs typeface="Georgia"/>
                <a:sym typeface="Georgia"/>
              </a:rPr>
              <a:t>It would be error</a:t>
            </a:r>
            <a:r>
              <a:rPr lang="en-US" sz="2400">
                <a:solidFill>
                  <a:schemeClr val="dk1"/>
                </a:solidFill>
                <a:latin typeface="Georgia"/>
                <a:ea typeface="Georgia"/>
                <a:cs typeface="Georgia"/>
                <a:sym typeface="Georgia"/>
              </a:rPr>
              <a:t> </a:t>
            </a:r>
            <a:r>
              <a:rPr lang="en-US" sz="2400" i="0" u="none" strike="noStrike" cap="none">
                <a:solidFill>
                  <a:schemeClr val="dk1"/>
                </a:solidFill>
                <a:latin typeface="Georgia"/>
                <a:ea typeface="Georgia"/>
                <a:cs typeface="Georgia"/>
                <a:sym typeface="Georgia"/>
              </a:rPr>
              <a:t>prone and time</a:t>
            </a:r>
            <a:r>
              <a:rPr lang="en-US" sz="2400">
                <a:solidFill>
                  <a:schemeClr val="dk1"/>
                </a:solidFill>
                <a:latin typeface="Georgia"/>
                <a:ea typeface="Georgia"/>
                <a:cs typeface="Georgia"/>
                <a:sym typeface="Georgia"/>
              </a:rPr>
              <a:t> </a:t>
            </a:r>
            <a:r>
              <a:rPr lang="en-US" sz="2400" i="0" u="none" strike="noStrike" cap="none">
                <a:solidFill>
                  <a:schemeClr val="dk1"/>
                </a:solidFill>
                <a:latin typeface="Georgia"/>
                <a:ea typeface="Georgia"/>
                <a:cs typeface="Georgia"/>
                <a:sym typeface="Georgia"/>
              </a:rPr>
              <a:t>consuming to copy and paste this data into our spreadsheet.</a:t>
            </a:r>
            <a:endParaRPr sz="2400">
              <a:latin typeface="Georgia"/>
              <a:ea typeface="Georgia"/>
              <a:cs typeface="Georgia"/>
              <a:sym typeface="Georgia"/>
            </a:endParaRPr>
          </a:p>
        </p:txBody>
      </p:sp>
      <p:sp>
        <p:nvSpPr>
          <p:cNvPr id="1173" name="Shape 117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GUIDED PRACTICE</a:t>
            </a:r>
            <a:endParaRPr/>
          </a:p>
        </p:txBody>
      </p:sp>
      <p:sp>
        <p:nvSpPr>
          <p:cNvPr id="1174" name="Shape 1174"/>
          <p:cNvSpPr txBox="1"/>
          <p:nvPr/>
        </p:nvSpPr>
        <p:spPr>
          <a:xfrm>
            <a:off x="5812425" y="6937375"/>
            <a:ext cx="6203700" cy="206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b="1"/>
              <a:t>Source </a:t>
            </a:r>
            <a:r>
              <a:rPr lang="en-US" sz="1100"/>
              <a:t>for Census tract densities: https://www.census.gov/geo/maps-data/data/tiger-line.html </a:t>
            </a:r>
            <a:br>
              <a:rPr lang="en-US" sz="1100"/>
            </a:br>
            <a:endParaRPr sz="1100"/>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563979" y="1422967"/>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Before we can combine these data sources, we need to ensure th</a:t>
            </a:r>
            <a:r>
              <a:rPr lang="en-US" sz="2400">
                <a:solidFill>
                  <a:schemeClr val="dk1"/>
                </a:solidFill>
                <a:latin typeface="Georgia"/>
                <a:ea typeface="Georgia"/>
                <a:cs typeface="Georgia"/>
                <a:sym typeface="Georgia"/>
              </a:rPr>
              <a:t>at they</a:t>
            </a:r>
            <a:r>
              <a:rPr lang="en-US" sz="2400" b="0" i="0" u="none" strike="noStrike" cap="none">
                <a:solidFill>
                  <a:schemeClr val="dk1"/>
                </a:solidFill>
                <a:latin typeface="Georgia"/>
                <a:ea typeface="Georgia"/>
                <a:cs typeface="Georgia"/>
                <a:sym typeface="Georgia"/>
              </a:rPr>
              <a:t> have a column/identifier in common. </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Take a look at </a:t>
            </a:r>
            <a:r>
              <a:rPr lang="en-US" sz="2400" b="1">
                <a:solidFill>
                  <a:schemeClr val="dk1"/>
                </a:solidFill>
                <a:latin typeface="Georgia"/>
                <a:ea typeface="Georgia"/>
                <a:cs typeface="Georgia"/>
                <a:sym typeface="Georgia"/>
              </a:rPr>
              <a:t>c</a:t>
            </a:r>
            <a:r>
              <a:rPr lang="en-US" sz="2400" b="1" i="0" u="none" strike="noStrike" cap="none">
                <a:solidFill>
                  <a:schemeClr val="dk1"/>
                </a:solidFill>
                <a:latin typeface="Georgia"/>
                <a:ea typeface="Georgia"/>
                <a:cs typeface="Georgia"/>
                <a:sym typeface="Georgia"/>
              </a:rPr>
              <a:t>olumn A</a:t>
            </a:r>
            <a:r>
              <a:rPr lang="en-US" sz="2400" b="0" i="0" u="none" strike="noStrike" cap="none">
                <a:solidFill>
                  <a:schemeClr val="dk1"/>
                </a:solidFill>
                <a:latin typeface="Georgia"/>
                <a:ea typeface="Georgia"/>
                <a:cs typeface="Georgia"/>
                <a:sym typeface="Georgia"/>
              </a:rPr>
              <a:t> in our original data set and </a:t>
            </a:r>
            <a:r>
              <a:rPr lang="en-US" sz="2400" b="1" i="0" u="none" strike="noStrike" cap="none">
                <a:solidFill>
                  <a:schemeClr val="dk1"/>
                </a:solidFill>
                <a:latin typeface="Georgia"/>
                <a:ea typeface="Georgia"/>
                <a:cs typeface="Georgia"/>
                <a:sym typeface="Georgia"/>
              </a:rPr>
              <a:t>column D</a:t>
            </a:r>
            <a:r>
              <a:rPr lang="en-US" sz="2400" b="0" i="0" u="none" strike="noStrike" cap="none">
                <a:solidFill>
                  <a:schemeClr val="dk1"/>
                </a:solidFill>
                <a:latin typeface="Georgia"/>
                <a:ea typeface="Georgia"/>
                <a:cs typeface="Georgia"/>
                <a:sym typeface="Georgia"/>
              </a:rPr>
              <a:t> in the new data set.</a:t>
            </a:r>
            <a:r>
              <a:rPr lang="en-US" sz="2400">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Column A</a:t>
            </a:r>
            <a:r>
              <a:rPr lang="en-US" sz="2400" b="0" i="0" u="none" strike="noStrike" cap="none">
                <a:solidFill>
                  <a:schemeClr val="dk1"/>
                </a:solidFill>
                <a:latin typeface="Georgia"/>
                <a:ea typeface="Georgia"/>
                <a:cs typeface="Georgia"/>
                <a:sym typeface="Georgia"/>
              </a:rPr>
              <a:t> in the cleaned ACS data from last class is equivalent to </a:t>
            </a:r>
            <a:r>
              <a:rPr lang="en-US" sz="2400" b="1" i="0" u="none" strike="noStrike" cap="none">
                <a:solidFill>
                  <a:schemeClr val="dk1"/>
                </a:solidFill>
                <a:latin typeface="Georgia"/>
                <a:ea typeface="Georgia"/>
                <a:cs typeface="Georgia"/>
                <a:sym typeface="Georgia"/>
              </a:rPr>
              <a:t>column D</a:t>
            </a:r>
            <a:r>
              <a:rPr lang="en-US" sz="2400" b="0" i="0" u="none" strike="noStrike" cap="none">
                <a:solidFill>
                  <a:schemeClr val="dk1"/>
                </a:solidFill>
                <a:latin typeface="Georgia"/>
                <a:ea typeface="Georgia"/>
                <a:cs typeface="Georgia"/>
                <a:sym typeface="Georgia"/>
              </a:rPr>
              <a:t> in the new data set</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 but each value has “</a:t>
            </a:r>
            <a:r>
              <a:rPr lang="en-US" sz="2400" b="0" i="0" u="none" strike="noStrike" cap="none">
                <a:solidFill>
                  <a:srgbClr val="7A1743"/>
                </a:solidFill>
                <a:latin typeface="Georgia"/>
                <a:ea typeface="Georgia"/>
                <a:cs typeface="Georgia"/>
                <a:sym typeface="Georgia"/>
              </a:rPr>
              <a:t>1400000US</a:t>
            </a:r>
            <a:r>
              <a:rPr lang="en-US" sz="2400" b="0" i="0" u="none" strike="noStrike" cap="none">
                <a:solidFill>
                  <a:schemeClr val="dk1"/>
                </a:solidFill>
                <a:latin typeface="Georgia"/>
                <a:ea typeface="Georgia"/>
                <a:cs typeface="Georgia"/>
                <a:sym typeface="Georgia"/>
              </a:rPr>
              <a:t>” on </a:t>
            </a:r>
            <a:r>
              <a:rPr lang="en-US" sz="2400">
                <a:solidFill>
                  <a:schemeClr val="dk1"/>
                </a:solidFill>
                <a:latin typeface="Georgia"/>
                <a:ea typeface="Georgia"/>
                <a:cs typeface="Georgia"/>
                <a:sym typeface="Georgia"/>
              </a:rPr>
              <a:t>its</a:t>
            </a:r>
            <a:r>
              <a:rPr lang="en-US" sz="2400" b="0" i="0" u="none" strike="noStrike" cap="none">
                <a:solidFill>
                  <a:schemeClr val="dk1"/>
                </a:solidFill>
                <a:latin typeface="Georgia"/>
                <a:ea typeface="Georgia"/>
                <a:cs typeface="Georgia"/>
                <a:sym typeface="Georgia"/>
              </a:rPr>
              <a:t> front.</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In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census_tract_areas_WA.xlsx</a:t>
            </a:r>
            <a:r>
              <a:rPr lang="en-US" sz="2400" b="0" i="0" u="none" strike="noStrike" cap="none">
                <a:solidFill>
                  <a:schemeClr val="dk1"/>
                </a:solidFill>
                <a:latin typeface="Georgia"/>
                <a:ea typeface="Georgia"/>
                <a:cs typeface="Georgia"/>
                <a:sym typeface="Georgia"/>
              </a:rPr>
              <a: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create a new column</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E</a:t>
            </a:r>
            <a:r>
              <a:rPr lang="en-US" sz="2400" b="0" i="0" u="none" strike="noStrike" cap="none">
                <a:solidFill>
                  <a:schemeClr val="dk1"/>
                </a:solidFill>
                <a:latin typeface="Georgia"/>
                <a:ea typeface="Georgia"/>
                <a:cs typeface="Georgia"/>
                <a:sym typeface="Georgia"/>
              </a:rPr>
              <a:t>, and enter this formula into cell </a:t>
            </a:r>
            <a:r>
              <a:rPr lang="en-US" sz="2400" b="1" i="0" u="none" strike="noStrike" cap="none">
                <a:solidFill>
                  <a:schemeClr val="dk1"/>
                </a:solidFill>
                <a:latin typeface="Georgia"/>
                <a:ea typeface="Georgia"/>
                <a:cs typeface="Georgia"/>
                <a:sym typeface="Georgia"/>
              </a:rPr>
              <a:t>E2</a:t>
            </a:r>
            <a:r>
              <a:rPr lang="en-US" sz="2400" b="0" i="0" u="none" strike="noStrike" cap="none">
                <a:solidFill>
                  <a:schemeClr val="dk1"/>
                </a:solidFill>
                <a:latin typeface="Georgia"/>
                <a:ea typeface="Georgia"/>
                <a:cs typeface="Georgia"/>
                <a:sym typeface="Georgia"/>
              </a:rPr>
              <a:t>: </a:t>
            </a:r>
            <a:r>
              <a:rPr lang="en-US" sz="2400" b="1" i="0" u="none" strike="noStrike" cap="none">
                <a:solidFill>
                  <a:srgbClr val="7A1743"/>
                </a:solidFill>
                <a:latin typeface="Georgia"/>
                <a:ea typeface="Georgia"/>
                <a:cs typeface="Georgia"/>
                <a:sym typeface="Georgia"/>
              </a:rPr>
              <a:t>="1400000US"&amp;D2</a:t>
            </a:r>
            <a:r>
              <a:rPr lang="en-US" sz="2400" b="0" i="0" u="none" strike="noStrike" cap="none">
                <a:solidFill>
                  <a:schemeClr val="dk1"/>
                </a:solidFill>
                <a:latin typeface="Georgia"/>
                <a:ea typeface="Georgia"/>
                <a:cs typeface="Georgia"/>
                <a:sym typeface="Georgia"/>
              </a:rPr>
              <a:t>. </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Expand it to all rows.</a:t>
            </a:r>
            <a:endParaRPr sz="2400"/>
          </a:p>
          <a:p>
            <a:pPr marL="457200" marR="0" lvl="0" indent="-381000" algn="l" rtl="0">
              <a:lnSpc>
                <a:spcPct val="115000"/>
              </a:lnSpc>
              <a:spcBef>
                <a:spcPts val="0"/>
              </a:spcBef>
              <a:spcAft>
                <a:spcPts val="0"/>
              </a:spcAft>
              <a:buSzPts val="2400"/>
              <a:buFont typeface="Georgia"/>
              <a:buAutoNum type="arabicPeriod"/>
            </a:pPr>
            <a:r>
              <a:rPr lang="en-US" sz="2400">
                <a:solidFill>
                  <a:schemeClr val="dk1"/>
                </a:solidFill>
                <a:latin typeface="Georgia"/>
                <a:ea typeface="Georgia"/>
                <a:cs typeface="Georgia"/>
                <a:sym typeface="Georgia"/>
              </a:rPr>
              <a:t>Check column data type for appropriate designation (general/text). </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a:solidFill>
                  <a:schemeClr val="dk1"/>
                </a:solidFill>
                <a:latin typeface="Georgia"/>
                <a:ea typeface="Georgia"/>
                <a:cs typeface="Georgia"/>
                <a:sym typeface="Georgia"/>
              </a:rPr>
              <a:t>Expand it to all rows.</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80" name="Shape 1180"/>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PREPARE TO VLOOKUP</a:t>
            </a:r>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Shape 1185"/>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our original worksheet,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2014_acs_select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go to column </a:t>
            </a:r>
            <a:r>
              <a:rPr lang="en-US" sz="2400" b="1" i="0" u="none" strike="noStrike" cap="none">
                <a:solidFill>
                  <a:schemeClr val="dk1"/>
                </a:solidFill>
                <a:latin typeface="Georgia"/>
                <a:ea typeface="Georgia"/>
                <a:cs typeface="Georgia"/>
                <a:sym typeface="Georgia"/>
              </a:rPr>
              <a:t>AJ</a:t>
            </a:r>
            <a:r>
              <a:rPr lang="en-US" sz="2400" b="0" i="0" u="none" strike="noStrike" cap="none">
                <a:solidFill>
                  <a:schemeClr val="dk1"/>
                </a:solidFill>
                <a:latin typeface="Georgia"/>
                <a:ea typeface="Georgia"/>
                <a:cs typeface="Georgia"/>
                <a:sym typeface="Georgia"/>
              </a:rPr>
              <a:t>. </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Name </a:t>
            </a:r>
            <a:r>
              <a:rPr lang="en-US" sz="2400">
                <a:solidFill>
                  <a:schemeClr val="dk1"/>
                </a:solidFill>
                <a:latin typeface="Georgia"/>
                <a:ea typeface="Georgia"/>
                <a:cs typeface="Georgia"/>
                <a:sym typeface="Georgia"/>
              </a:rPr>
              <a:t>this “</a:t>
            </a:r>
            <a:r>
              <a:rPr lang="en-US" sz="2400" b="1">
                <a:solidFill>
                  <a:schemeClr val="dk1"/>
                </a:solidFill>
                <a:latin typeface="Georgia"/>
                <a:ea typeface="Georgia"/>
                <a:cs typeface="Georgia"/>
                <a:sym typeface="Georgia"/>
              </a:rPr>
              <a:t>area_sqkm</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by typing this in</a:t>
            </a:r>
            <a:r>
              <a:rPr lang="en-US" sz="2400" b="0" i="0" u="none" strike="noStrike" cap="none">
                <a:solidFill>
                  <a:schemeClr val="dk1"/>
                </a:solidFill>
                <a:latin typeface="Georgia"/>
                <a:ea typeface="Georgia"/>
                <a:cs typeface="Georgia"/>
                <a:sym typeface="Georgia"/>
              </a:rPr>
              <a:t> cell </a:t>
            </a:r>
            <a:r>
              <a:rPr lang="en-US" sz="2400" b="1" i="0" u="none" strike="noStrike" cap="none">
                <a:solidFill>
                  <a:schemeClr val="dk1"/>
                </a:solidFill>
                <a:latin typeface="Georgia"/>
                <a:ea typeface="Georgia"/>
                <a:cs typeface="Georgia"/>
                <a:sym typeface="Georgia"/>
              </a:rPr>
              <a:t>AJ1</a:t>
            </a:r>
            <a:r>
              <a:rPr lang="en-US" sz="2400" b="0" i="0" u="none" strike="noStrike" cap="none">
                <a:solidFill>
                  <a:schemeClr val="dk1"/>
                </a:solidFill>
                <a:latin typeface="Georgia"/>
                <a:ea typeface="Georgia"/>
                <a:cs typeface="Georgia"/>
                <a:sym typeface="Georgia"/>
              </a:rPr>
              <a:t>.</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AJ2</a:t>
            </a:r>
            <a:r>
              <a:rPr lang="en-US" sz="2400" b="0" i="0" u="none" strike="noStrike" cap="none">
                <a:solidFill>
                  <a:schemeClr val="dk1"/>
                </a:solidFill>
                <a:latin typeface="Georgia"/>
                <a:ea typeface="Georgia"/>
                <a:cs typeface="Georgia"/>
                <a:sym typeface="Georgia"/>
              </a:rPr>
              <a:t>, enter:</a:t>
            </a:r>
            <a:r>
              <a:rPr lang="en-US" sz="2400" b="0" i="0" u="none" strike="noStrike" cap="none">
                <a:solidFill>
                  <a:srgbClr val="7A1743"/>
                </a:solidFill>
                <a:latin typeface="Georgia"/>
                <a:ea typeface="Georgia"/>
                <a:cs typeface="Georgia"/>
                <a:sym typeface="Georgia"/>
              </a:rPr>
              <a:t> </a:t>
            </a:r>
            <a:br>
              <a:rPr lang="en-US" sz="2400" b="0" i="0" u="none" strike="noStrike" cap="none">
                <a:solidFill>
                  <a:srgbClr val="7A1743"/>
                </a:solidFill>
                <a:latin typeface="Georgia"/>
                <a:ea typeface="Georgia"/>
                <a:cs typeface="Georgia"/>
                <a:sym typeface="Georgia"/>
              </a:rPr>
            </a:b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(A2,census_tract_areas_WA!E:N,10,FALSE)</a:t>
            </a:r>
            <a:br>
              <a:rPr lang="en-US" sz="1000" b="0" i="0" u="none" strike="noStrike" cap="none">
                <a:solidFill>
                  <a:srgbClr val="7A1743"/>
                </a:solidFill>
                <a:latin typeface="Roboto Mono"/>
                <a:ea typeface="Roboto Mono"/>
                <a:cs typeface="Roboto Mono"/>
                <a:sym typeface="Roboto Mono"/>
              </a:rPr>
            </a:br>
            <a:endParaRPr sz="1000">
              <a:solidFill>
                <a:srgbClr val="7A1743"/>
              </a:solidFill>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Expand this formula to all rows by double</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clicking the bottom-right corner of the cell. </a:t>
            </a:r>
            <a:endParaRPr sz="2400"/>
          </a:p>
          <a:p>
            <a:pPr marL="45720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Now we have the tract area in our data set</a:t>
            </a:r>
            <a:r>
              <a:rPr lang="en-US" sz="2400">
                <a:solidFill>
                  <a:schemeClr val="dk1"/>
                </a:solidFill>
                <a:latin typeface="Georgia"/>
                <a:ea typeface="Georgia"/>
                <a:cs typeface="Georgia"/>
                <a:sym typeface="Georgia"/>
              </a:rPr>
              <a:t>!</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86" name="Shape 118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a:t>
            </a:r>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REFERENCING IN EXCEL</a:t>
            </a:r>
            <a:endParaRPr/>
          </a:p>
        </p:txBody>
      </p:sp>
      <p:sp>
        <p:nvSpPr>
          <p:cNvPr id="1032" name="Shape 1032"/>
          <p:cNvSpPr txBox="1">
            <a:spLocks noGrp="1"/>
          </p:cNvSpPr>
          <p:nvPr>
            <p:ph type="body" idx="1"/>
          </p:nvPr>
        </p:nvSpPr>
        <p:spPr>
          <a:xfrm>
            <a:off x="686800" y="2184500"/>
            <a:ext cx="11682900" cy="356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30000"/>
              </a:lnSpc>
              <a:spcBef>
                <a:spcPts val="0"/>
              </a:spcBef>
              <a:spcAft>
                <a:spcPts val="0"/>
              </a:spcAft>
              <a:buNone/>
            </a:pPr>
            <a:r>
              <a:rPr lang="en-US" sz="2400">
                <a:solidFill>
                  <a:schemeClr val="dk1"/>
                </a:solidFill>
                <a:latin typeface="Georgia"/>
                <a:ea typeface="Georgia"/>
                <a:cs typeface="Georgia"/>
                <a:sym typeface="Georgia"/>
              </a:rPr>
              <a:t>In today’s lesson, we will:</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3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Build relationships between cells in Excel.</a:t>
            </a:r>
            <a:endParaRPr sz="2400"/>
          </a:p>
          <a:p>
            <a:pPr marL="457200" marR="0" lvl="0" indent="-381000" algn="l" rtl="0">
              <a:lnSpc>
                <a:spcPct val="13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Us</a:t>
            </a:r>
            <a:r>
              <a:rPr lang="en-US" sz="2400">
                <a:solidFill>
                  <a:schemeClr val="dk1"/>
                </a:solidFill>
                <a:latin typeface="Georgia"/>
                <a:ea typeface="Georgia"/>
                <a:cs typeface="Georgia"/>
                <a:sym typeface="Georgia"/>
              </a:rPr>
              <a:t>e</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n</a:t>
            </a:r>
            <a:r>
              <a:rPr lang="en-US" sz="2400" b="0" i="0" u="none" strike="noStrike" cap="none">
                <a:solidFill>
                  <a:schemeClr val="dk1"/>
                </a:solidFill>
                <a:latin typeface="Georgia"/>
                <a:ea typeface="Georgia"/>
                <a:cs typeface="Georgia"/>
                <a:sym typeface="Georgia"/>
              </a:rPr>
              <a:t>amed </a:t>
            </a:r>
            <a:r>
              <a:rPr lang="en-US" sz="2400">
                <a:solidFill>
                  <a:schemeClr val="dk1"/>
                </a:solidFill>
                <a:latin typeface="Georgia"/>
                <a:ea typeface="Georgia"/>
                <a:cs typeface="Georgia"/>
                <a:sym typeface="Georgia"/>
              </a:rPr>
              <a:t>r</a:t>
            </a:r>
            <a:r>
              <a:rPr lang="en-US" sz="2400" b="0" i="0" u="none" strike="noStrike" cap="none">
                <a:solidFill>
                  <a:schemeClr val="dk1"/>
                </a:solidFill>
                <a:latin typeface="Georgia"/>
                <a:ea typeface="Georgia"/>
                <a:cs typeface="Georgia"/>
                <a:sym typeface="Georgia"/>
              </a:rPr>
              <a:t>anges to easily reference data subsets.</a:t>
            </a:r>
            <a:endParaRPr sz="2400"/>
          </a:p>
          <a:p>
            <a:pPr marL="457200" marR="0" lvl="0" indent="-381000" algn="l" rtl="0">
              <a:lnSpc>
                <a:spcPct val="130000"/>
              </a:lnSpc>
              <a:spcBef>
                <a:spcPts val="0"/>
              </a:spcBef>
              <a:spcAft>
                <a:spcPts val="0"/>
              </a:spcAft>
              <a:buClr>
                <a:schemeClr val="dk1"/>
              </a:buClr>
              <a:buSzPts val="2400"/>
              <a:buFont typeface="Georgia"/>
              <a:buAutoNum type="arabicPeriod"/>
            </a:pPr>
            <a:r>
              <a:rPr lang="en-US" sz="2400">
                <a:solidFill>
                  <a:schemeClr val="dk1"/>
                </a:solidFill>
                <a:latin typeface="Roboto Mono"/>
                <a:ea typeface="Roboto Mono"/>
                <a:cs typeface="Roboto Mono"/>
                <a:sym typeface="Roboto Mono"/>
              </a:rPr>
              <a:t>M</a:t>
            </a:r>
            <a:r>
              <a:rPr lang="en-US" sz="2400">
                <a:solidFill>
                  <a:schemeClr val="dk1"/>
                </a:solidFill>
                <a:latin typeface="Georgia"/>
                <a:ea typeface="Georgia"/>
                <a:cs typeface="Georgia"/>
                <a:sym typeface="Georgia"/>
              </a:rPr>
              <a:t>anipulate data sets using </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HLOOKUP</a:t>
            </a:r>
            <a:r>
              <a:rPr lang="en-US" sz="2400" b="0" i="0" u="none" strike="noStrike" cap="none">
                <a:solidFill>
                  <a:schemeClr val="dk1"/>
                </a:solidFill>
                <a:latin typeface="Roboto Mono"/>
                <a:ea typeface="Roboto Mono"/>
                <a:cs typeface="Roboto Mono"/>
                <a:sym typeface="Roboto Mono"/>
              </a:rPr>
              <a:t>.</a:t>
            </a:r>
            <a:endParaRPr sz="2400"/>
          </a:p>
          <a:p>
            <a:pPr marL="457200" marR="0" lvl="0" indent="-381000" algn="l" rtl="0">
              <a:lnSpc>
                <a:spcPct val="130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L</a:t>
            </a:r>
            <a:r>
              <a:rPr lang="en-US" sz="2400" b="0" i="0" u="none" strike="noStrike" cap="none">
                <a:solidFill>
                  <a:schemeClr val="dk1"/>
                </a:solidFill>
                <a:latin typeface="Georgia"/>
                <a:ea typeface="Georgia"/>
                <a:cs typeface="Georgia"/>
                <a:sym typeface="Georgia"/>
              </a:rPr>
              <a:t>ook up values in other tables using </a:t>
            </a:r>
            <a:r>
              <a:rPr lang="en-US" sz="2400" b="1">
                <a:solidFill>
                  <a:srgbClr val="7A1743"/>
                </a:solidFill>
                <a:latin typeface="Roboto Mono"/>
                <a:ea typeface="Roboto Mono"/>
                <a:cs typeface="Roboto Mono"/>
                <a:sym typeface="Roboto Mono"/>
              </a:rPr>
              <a:t>INDEX</a:t>
            </a:r>
            <a:r>
              <a:rPr lang="en-US" sz="2400">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MATCH</a:t>
            </a:r>
            <a:r>
              <a:rPr lang="en-US" sz="2400">
                <a:solidFill>
                  <a:schemeClr val="dk1"/>
                </a:solidFill>
                <a:latin typeface="Roboto Mono"/>
                <a:ea typeface="Roboto Mono"/>
                <a:cs typeface="Roboto Mono"/>
                <a:sym typeface="Roboto Mono"/>
              </a:rPr>
              <a:t>.</a:t>
            </a:r>
            <a:endParaRPr sz="2400" b="0" i="0" u="none" strike="noStrike" cap="none">
              <a:solidFill>
                <a:srgbClr val="000000"/>
              </a:solidFill>
              <a:latin typeface="Georgia"/>
              <a:ea typeface="Georgia"/>
              <a:cs typeface="Georgia"/>
              <a:sym typeface="Georgia"/>
            </a:endParaRPr>
          </a:p>
        </p:txBody>
      </p:sp>
      <p:sp>
        <p:nvSpPr>
          <p:cNvPr id="1033" name="Shape 1033"/>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Shape 1191"/>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AK1</a:t>
            </a:r>
            <a:r>
              <a:rPr lang="en-US" sz="2400" b="0" i="0" u="none" strike="noStrike" cap="none">
                <a:solidFill>
                  <a:schemeClr val="dk1"/>
                </a:solidFill>
                <a:latin typeface="Georgia"/>
                <a:ea typeface="Georgia"/>
                <a:cs typeface="Georgia"/>
                <a:sym typeface="Georgia"/>
              </a:rPr>
              <a:t>, type “density.”</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AK2</a:t>
            </a:r>
            <a:r>
              <a:rPr lang="en-US" sz="2400" b="0" i="0" u="none" strike="noStrike" cap="none">
                <a:solidFill>
                  <a:schemeClr val="dk1"/>
                </a:solidFill>
                <a:latin typeface="Georgia"/>
                <a:ea typeface="Georgia"/>
                <a:cs typeface="Georgia"/>
                <a:sym typeface="Georgia"/>
              </a:rPr>
              <a:t>, enter </a:t>
            </a:r>
            <a:r>
              <a:rPr lang="en-US" sz="2400">
                <a:solidFill>
                  <a:schemeClr val="dk1"/>
                </a:solidFill>
                <a:latin typeface="Georgia"/>
                <a:ea typeface="Georgia"/>
                <a:cs typeface="Georgia"/>
                <a:sym typeface="Georgia"/>
              </a:rPr>
              <a:t>the</a:t>
            </a:r>
            <a:r>
              <a:rPr lang="en-US" sz="2400" b="0" i="0" u="none" strike="noStrike" cap="none">
                <a:solidFill>
                  <a:schemeClr val="dk1"/>
                </a:solidFill>
                <a:latin typeface="Georgia"/>
                <a:ea typeface="Georgia"/>
                <a:cs typeface="Georgia"/>
                <a:sym typeface="Georgia"/>
              </a:rPr>
              <a:t> formula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=E2/AJ2</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and expand.</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1" i="0" u="none" strike="noStrike" cap="none">
                <a:solidFill>
                  <a:schemeClr val="dk1"/>
                </a:solidFill>
                <a:latin typeface="Georgia"/>
                <a:ea typeface="Georgia"/>
                <a:cs typeface="Georgia"/>
                <a:sym typeface="Georgia"/>
              </a:rPr>
              <a:t>Create</a:t>
            </a:r>
            <a:r>
              <a:rPr lang="en-US" sz="2400" b="0" i="0" u="none" strike="noStrike" cap="none">
                <a:solidFill>
                  <a:schemeClr val="dk1"/>
                </a:solidFill>
                <a:latin typeface="Georgia"/>
                <a:ea typeface="Georgia"/>
                <a:cs typeface="Georgia"/>
                <a:sym typeface="Georgia"/>
              </a:rPr>
              <a:t> a scatterplot between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public transit vs. your new density variable. </a:t>
            </a:r>
            <a:endParaRPr sz="2400" b="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Do we see any interesting patterns now?</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a:solidFill>
                  <a:schemeClr val="dk1"/>
                </a:solidFill>
                <a:latin typeface="Georgia"/>
                <a:ea typeface="Georgia"/>
                <a:cs typeface="Georgia"/>
                <a:sym typeface="Georgia"/>
              </a:rPr>
              <a:t>L</a:t>
            </a:r>
            <a:r>
              <a:rPr lang="en-US" sz="2400" b="0" i="0" u="none" strike="noStrike" cap="none">
                <a:solidFill>
                  <a:schemeClr val="dk1"/>
                </a:solidFill>
                <a:latin typeface="Georgia"/>
                <a:ea typeface="Georgia"/>
                <a:cs typeface="Georgia"/>
                <a:sym typeface="Georgia"/>
              </a:rPr>
              <a:t>et’s complete one more </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At the moment, our only identifier for each tract is the ID number. </a:t>
            </a:r>
            <a:endParaRPr sz="2400"/>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What county are these tracts in?</a:t>
            </a:r>
            <a:endParaRPr sz="2400"/>
          </a:p>
        </p:txBody>
      </p:sp>
      <p:sp>
        <p:nvSpPr>
          <p:cNvPr id="1192" name="Shape 1192"/>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CALCULATE THE DENSITY</a:t>
            </a:r>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Shape 1197"/>
          <p:cNvSpPr txBox="1">
            <a:spLocks noGrp="1"/>
          </p:cNvSpPr>
          <p:nvPr>
            <p:ph type="body" idx="1"/>
          </p:nvPr>
        </p:nvSpPr>
        <p:spPr>
          <a:xfrm>
            <a:off x="635000" y="1477644"/>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Open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census_tract_county_names_WA.xlsx</a:t>
            </a:r>
            <a:r>
              <a:rPr lang="en-US" sz="2400">
                <a:solidFill>
                  <a:schemeClr val="dk1"/>
                </a:solidFill>
                <a:latin typeface="Georgia"/>
                <a:ea typeface="Georgia"/>
                <a:cs typeface="Georgia"/>
                <a:sym typeface="Georgia"/>
              </a:rPr>
              <a:t>”.</a:t>
            </a:r>
            <a:br>
              <a:rPr lang="en-US" sz="2400">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This file also includes the IDs, so we can use th</a:t>
            </a:r>
            <a:r>
              <a:rPr lang="en-US" sz="2400">
                <a:solidFill>
                  <a:schemeClr val="dk1"/>
                </a:solidFill>
                <a:latin typeface="Georgia"/>
                <a:ea typeface="Georgia"/>
                <a:cs typeface="Georgia"/>
                <a:sym typeface="Georgia"/>
              </a:rPr>
              <a:t>em</a:t>
            </a:r>
            <a:r>
              <a:rPr lang="en-US" sz="2400" b="0" i="0" u="none" strike="noStrike" cap="none">
                <a:solidFill>
                  <a:schemeClr val="dk1"/>
                </a:solidFill>
                <a:latin typeface="Georgia"/>
                <a:ea typeface="Georgia"/>
                <a:cs typeface="Georgia"/>
                <a:sym typeface="Georgia"/>
              </a:rPr>
              <a:t> as our common identifier to match the county names with the census tracts in our data set.</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our data set, label a new column “</a:t>
            </a:r>
            <a:r>
              <a:rPr lang="en-US" sz="2400" b="1" i="0" u="none" strike="noStrike" cap="none">
                <a:solidFill>
                  <a:schemeClr val="dk1"/>
                </a:solidFill>
                <a:latin typeface="Georgia"/>
                <a:ea typeface="Georgia"/>
                <a:cs typeface="Georgia"/>
                <a:sym typeface="Georgia"/>
              </a:rPr>
              <a:t>County</a:t>
            </a:r>
            <a:r>
              <a:rPr lang="en-US" sz="2400" b="0" i="0" u="none" strike="noStrike" cap="none">
                <a:solidFill>
                  <a:schemeClr val="dk1"/>
                </a:solidFill>
                <a:latin typeface="Georgia"/>
                <a:ea typeface="Georgia"/>
                <a:cs typeface="Georgia"/>
                <a:sym typeface="Georgia"/>
              </a:rPr>
              <a:t>”.</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198" name="Shape 119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USE VLOOKUP FOR COUNTY NAMES</a:t>
            </a:r>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635000" y="1476575"/>
            <a:ext cx="11734800" cy="52041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In the second row, enter our formula for </a:t>
            </a:r>
            <a:r>
              <a:rPr lang="en-US" sz="2400" b="1" i="0" u="none" strike="noStrike" cap="none">
                <a:solidFill>
                  <a:schemeClr val="dk1"/>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(A2,[census_tract_county_names_WA.xlsx]ACS_14_5YR_B01002_with_ann!$A:$B,2,FALSE)</a:t>
            </a:r>
            <a:br>
              <a:rPr lang="en-US" sz="2400" b="0" i="0" u="none" strike="noStrike" cap="none">
                <a:solidFill>
                  <a:schemeClr val="dk1"/>
                </a:solidFill>
                <a:latin typeface="Roboto Mono"/>
                <a:ea typeface="Roboto Mono"/>
                <a:cs typeface="Roboto Mono"/>
                <a:sym typeface="Roboto Mono"/>
              </a:rPr>
            </a:br>
            <a:endParaRPr sz="2400" b="0" i="0" u="none" strike="noStrike" cap="none">
              <a:solidFill>
                <a:schemeClr val="dk1"/>
              </a:solidFill>
              <a:latin typeface="Roboto Mono"/>
              <a:ea typeface="Roboto Mono"/>
              <a:cs typeface="Roboto Mono"/>
              <a:sym typeface="Roboto Mono"/>
            </a:endParaRPr>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When selecting the table</a:t>
            </a:r>
            <a:r>
              <a:rPr lang="en-US" sz="2400">
                <a:solidFill>
                  <a:schemeClr val="dk1"/>
                </a:solidFill>
                <a:latin typeface="Georgia"/>
                <a:ea typeface="Georgia"/>
                <a:cs typeface="Georgia"/>
                <a:sym typeface="Georgia"/>
              </a:rPr>
              <a:t>_</a:t>
            </a:r>
            <a:r>
              <a:rPr lang="en-US" sz="2400" b="0" i="0" u="none" strike="noStrike" cap="none">
                <a:solidFill>
                  <a:schemeClr val="dk1"/>
                </a:solidFill>
                <a:latin typeface="Georgia"/>
                <a:ea typeface="Georgia"/>
                <a:cs typeface="Georgia"/>
                <a:sym typeface="Georgia"/>
              </a:rPr>
              <a:t>array, it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s easy to use the cell selector (the mouse icon that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s a white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to select the columns of our table_array. This is especially useful when crossing over to another file, as we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re doing here.</a:t>
            </a:r>
            <a:endParaRPr sz="2400"/>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a:solidFill>
                  <a:schemeClr val="dk1"/>
                </a:solidFill>
                <a:latin typeface="Georgia"/>
                <a:ea typeface="Georgia"/>
                <a:cs typeface="Georgia"/>
                <a:sym typeface="Georgia"/>
              </a:rPr>
              <a:t>2. 	</a:t>
            </a:r>
            <a:r>
              <a:rPr lang="en-US" sz="2400" b="0" i="0" u="none" strike="noStrike" cap="none">
                <a:solidFill>
                  <a:schemeClr val="dk1"/>
                </a:solidFill>
                <a:latin typeface="Georgia"/>
                <a:ea typeface="Georgia"/>
                <a:cs typeface="Georgia"/>
                <a:sym typeface="Georgia"/>
              </a:rPr>
              <a:t>Copy the contents down by double</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clicking the square in the bottom-right corner.</a:t>
            </a:r>
            <a:r>
              <a:rPr lang="en-US" sz="2400"/>
              <a:t> </a:t>
            </a:r>
            <a:r>
              <a:rPr lang="en-US" sz="2400" b="0" i="0" u="none" strike="noStrike" cap="none">
                <a:solidFill>
                  <a:schemeClr val="dk1"/>
                </a:solidFill>
                <a:latin typeface="Georgia"/>
                <a:ea typeface="Georgia"/>
                <a:cs typeface="Georgia"/>
                <a:sym typeface="Georgia"/>
              </a:rPr>
              <a:t>We’ve now successfully used</a:t>
            </a:r>
            <a:r>
              <a:rPr lang="en-US" sz="2400">
                <a:solidFill>
                  <a:schemeClr val="dk1"/>
                </a:solidFill>
                <a:latin typeface="Georgia"/>
                <a:ea typeface="Georgia"/>
                <a:cs typeface="Georgia"/>
                <a:sym typeface="Georgia"/>
              </a:rPr>
              <a:t> </a:t>
            </a:r>
            <a:r>
              <a:rPr lang="en-US" sz="2400" b="1" i="0" u="none" strike="noStrike" cap="none">
                <a:solidFill>
                  <a:schemeClr val="dk1"/>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with two examples</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t>
            </a:r>
            <a:endParaRPr sz="2400"/>
          </a:p>
        </p:txBody>
      </p:sp>
      <p:sp>
        <p:nvSpPr>
          <p:cNvPr id="1204" name="Shape 120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USE VLOOKUP FOR COUNTY NAMES</a:t>
            </a:r>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Shape 1209"/>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210" name="Shape 1210"/>
          <p:cNvSpPr/>
          <p:nvPr/>
        </p:nvSpPr>
        <p:spPr>
          <a:xfrm>
            <a:off x="635000" y="1678385"/>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GUIDED PRACTICE: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USE VLOOKUP TO CREATE CATEGORICAL VARIABLES </a:t>
            </a:r>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Shape 1215"/>
          <p:cNvSpPr txBox="1">
            <a:spLocks noGrp="1"/>
          </p:cNvSpPr>
          <p:nvPr>
            <p:ph type="body" idx="1"/>
          </p:nvPr>
        </p:nvSpPr>
        <p:spPr>
          <a:xfrm>
            <a:off x="635000" y="1450901"/>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Create a new worksheet called </a:t>
            </a:r>
            <a:r>
              <a:rPr lang="en-US" sz="2400" b="1" i="1" u="none" strike="noStrike" cap="none">
                <a:solidFill>
                  <a:schemeClr val="dk1"/>
                </a:solidFill>
                <a:latin typeface="Georgia"/>
                <a:ea typeface="Georgia"/>
                <a:cs typeface="Georgia"/>
                <a:sym typeface="Georgia"/>
              </a:rPr>
              <a:t>Density Lookup</a:t>
            </a:r>
            <a:r>
              <a:rPr lang="en-US" sz="2400" b="0" i="0" u="none" strike="noStrike" cap="none">
                <a:solidFill>
                  <a:schemeClr val="dk1"/>
                </a:solidFill>
                <a:latin typeface="Georgia"/>
                <a:ea typeface="Georgia"/>
                <a:cs typeface="Georgia"/>
                <a:sym typeface="Georgia"/>
              </a:rPr>
              <a:t>.</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cells </a:t>
            </a:r>
            <a:r>
              <a:rPr lang="en-US" sz="2400" b="1" i="0" u="none" strike="noStrike" cap="none">
                <a:solidFill>
                  <a:schemeClr val="dk1"/>
                </a:solidFill>
                <a:latin typeface="Georgia"/>
                <a:ea typeface="Georgia"/>
                <a:cs typeface="Georgia"/>
                <a:sym typeface="Georgia"/>
              </a:rPr>
              <a:t>A1</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A2</a:t>
            </a:r>
            <a:r>
              <a:rPr lang="en-US" sz="2400" b="0" i="0" u="none" strike="noStrike" cap="none">
                <a:solidFill>
                  <a:schemeClr val="dk1"/>
                </a:solidFill>
                <a:latin typeface="Georgia"/>
                <a:ea typeface="Georgia"/>
                <a:cs typeface="Georgia"/>
                <a:sym typeface="Georgia"/>
              </a:rPr>
              <a:t>, and </a:t>
            </a:r>
            <a:r>
              <a:rPr lang="en-US" sz="2400" b="1" i="0" u="none" strike="noStrike" cap="none">
                <a:solidFill>
                  <a:schemeClr val="dk1"/>
                </a:solidFill>
                <a:latin typeface="Georgia"/>
                <a:ea typeface="Georgia"/>
                <a:cs typeface="Georgia"/>
                <a:sym typeface="Georgia"/>
              </a:rPr>
              <a:t>A3</a:t>
            </a:r>
            <a:r>
              <a:rPr lang="en-US" sz="2400" b="0" i="0" u="none" strike="noStrike" cap="none">
                <a:solidFill>
                  <a:schemeClr val="dk1"/>
                </a:solidFill>
                <a:latin typeface="Georgia"/>
                <a:ea typeface="Georgia"/>
                <a:cs typeface="Georgia"/>
                <a:sym typeface="Georgia"/>
              </a:rPr>
              <a:t>, enter values 0, 350, and 1420</a:t>
            </a:r>
            <a:r>
              <a:rPr lang="en-US" sz="2400">
                <a:solidFill>
                  <a:schemeClr val="dk1"/>
                </a:solidFill>
                <a:latin typeface="Georgia"/>
                <a:ea typeface="Georgia"/>
                <a:cs typeface="Georgia"/>
                <a:sym typeface="Georgia"/>
              </a:rPr>
              <a:t>.</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In cells </a:t>
            </a:r>
            <a:r>
              <a:rPr lang="en-US" sz="2400" b="1">
                <a:solidFill>
                  <a:schemeClr val="dk1"/>
                </a:solidFill>
                <a:latin typeface="Georgia"/>
                <a:ea typeface="Georgia"/>
                <a:cs typeface="Georgia"/>
                <a:sym typeface="Georgia"/>
              </a:rPr>
              <a:t>B1</a:t>
            </a:r>
            <a:r>
              <a:rPr lang="en-US" sz="2400">
                <a:solidFill>
                  <a:schemeClr val="dk1"/>
                </a:solidFill>
                <a:latin typeface="Georgia"/>
                <a:ea typeface="Georgia"/>
                <a:cs typeface="Georgia"/>
                <a:sym typeface="Georgia"/>
              </a:rPr>
              <a:t>, </a:t>
            </a:r>
            <a:r>
              <a:rPr lang="en-US" sz="2400" b="1">
                <a:solidFill>
                  <a:schemeClr val="dk1"/>
                </a:solidFill>
                <a:latin typeface="Georgia"/>
                <a:ea typeface="Georgia"/>
                <a:cs typeface="Georgia"/>
                <a:sym typeface="Georgia"/>
              </a:rPr>
              <a:t>B2</a:t>
            </a:r>
            <a:r>
              <a:rPr lang="en-US" sz="2400">
                <a:solidFill>
                  <a:schemeClr val="dk1"/>
                </a:solidFill>
                <a:latin typeface="Georgia"/>
                <a:ea typeface="Georgia"/>
                <a:cs typeface="Georgia"/>
                <a:sym typeface="Georgia"/>
              </a:rPr>
              <a:t>, and </a:t>
            </a:r>
            <a:r>
              <a:rPr lang="en-US" sz="2400" b="1">
                <a:solidFill>
                  <a:schemeClr val="dk1"/>
                </a:solidFill>
                <a:latin typeface="Georgia"/>
                <a:ea typeface="Georgia"/>
                <a:cs typeface="Georgia"/>
                <a:sym typeface="Georgia"/>
              </a:rPr>
              <a:t>B3</a:t>
            </a:r>
            <a:r>
              <a:rPr lang="en-US" sz="2400">
                <a:solidFill>
                  <a:schemeClr val="dk1"/>
                </a:solidFill>
                <a:latin typeface="Georgia"/>
                <a:ea typeface="Georgia"/>
                <a:cs typeface="Georgia"/>
                <a:sym typeface="Georgia"/>
              </a:rPr>
              <a:t>, enter values low, medium, and high.</a:t>
            </a:r>
            <a:endParaRPr sz="2400">
              <a:solidFill>
                <a:schemeClr val="dk1"/>
              </a:solidFill>
              <a:latin typeface="Georgia"/>
              <a:ea typeface="Georgia"/>
              <a:cs typeface="Georgia"/>
              <a:sym typeface="Georgia"/>
            </a:endParaRPr>
          </a:p>
          <a:p>
            <a:pPr marL="457200" lvl="0" indent="0"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lvl="0" indent="0" rtl="0">
              <a:lnSpc>
                <a:spcPct val="115000"/>
              </a:lnSpc>
              <a:spcBef>
                <a:spcPts val="1000"/>
              </a:spcBef>
              <a:spcAft>
                <a:spcPts val="0"/>
              </a:spcAft>
              <a:buNone/>
            </a:pPr>
            <a:r>
              <a:rPr lang="en-US" sz="2400">
                <a:solidFill>
                  <a:schemeClr val="dk1"/>
                </a:solidFill>
                <a:latin typeface="Georgia"/>
                <a:ea typeface="Georgia"/>
                <a:cs typeface="Georgia"/>
                <a:sym typeface="Georgia"/>
              </a:rPr>
              <a:t>Execution notes:</a:t>
            </a:r>
            <a:endParaRPr sz="2400">
              <a:solidFill>
                <a:schemeClr val="dk1"/>
              </a:solidFill>
              <a:latin typeface="Georgia"/>
              <a:ea typeface="Georgia"/>
              <a:cs typeface="Georgia"/>
              <a:sym typeface="Georgia"/>
            </a:endParaRPr>
          </a:p>
          <a:p>
            <a:pPr marL="457200" lvl="0" indent="-381000" rtl="0">
              <a:lnSpc>
                <a:spcPct val="115000"/>
              </a:lnSpc>
              <a:spcBef>
                <a:spcPts val="1000"/>
              </a:spcBef>
              <a:spcAft>
                <a:spcPts val="0"/>
              </a:spcAft>
              <a:buClr>
                <a:schemeClr val="dk1"/>
              </a:buClr>
              <a:buSzPts val="2400"/>
              <a:buChar char="●"/>
            </a:pPr>
            <a:r>
              <a:rPr lang="en-US" sz="2400">
                <a:solidFill>
                  <a:schemeClr val="dk1"/>
                </a:solidFill>
                <a:latin typeface="Georgia"/>
                <a:ea typeface="Georgia"/>
                <a:cs typeface="Georgia"/>
                <a:sym typeface="Georgia"/>
              </a:rPr>
              <a:t>The lookup values </a:t>
            </a:r>
            <a:r>
              <a:rPr lang="en-US" sz="2400" i="1">
                <a:solidFill>
                  <a:schemeClr val="dk1"/>
                </a:solidFill>
                <a:latin typeface="Georgia"/>
                <a:ea typeface="Georgia"/>
                <a:cs typeface="Georgia"/>
                <a:sym typeface="Georgia"/>
              </a:rPr>
              <a:t>must always </a:t>
            </a:r>
            <a:r>
              <a:rPr lang="en-US" sz="2400">
                <a:solidFill>
                  <a:schemeClr val="dk1"/>
                </a:solidFill>
                <a:latin typeface="Georgia"/>
                <a:ea typeface="Georgia"/>
                <a:cs typeface="Georgia"/>
                <a:sym typeface="Georgia"/>
              </a:rPr>
              <a:t>be located on the left side of the data used for a table array when using </a:t>
            </a:r>
            <a:r>
              <a:rPr lang="en-US" sz="2400" b="1">
                <a:solidFill>
                  <a:schemeClr val="dk1"/>
                </a:solidFill>
                <a:latin typeface="Roboto Mono"/>
                <a:ea typeface="Roboto Mono"/>
                <a:cs typeface="Roboto Mono"/>
                <a:sym typeface="Roboto Mono"/>
              </a:rPr>
              <a:t>VLOOKUP</a:t>
            </a:r>
            <a:r>
              <a:rPr lang="en-US" sz="2400">
                <a:solidFill>
                  <a:schemeClr val="dk1"/>
                </a:solidFill>
                <a:latin typeface="Roboto Mono"/>
                <a:ea typeface="Roboto Mono"/>
                <a:cs typeface="Roboto Mono"/>
                <a:sym typeface="Roboto Mono"/>
              </a:rPr>
              <a:t>.</a:t>
            </a:r>
            <a:endParaRPr sz="2400"/>
          </a:p>
          <a:p>
            <a:pPr marL="457200" lvl="0" indent="-381000" rtl="0">
              <a:lnSpc>
                <a:spcPct val="115000"/>
              </a:lnSpc>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In this case, we select the </a:t>
            </a:r>
            <a:r>
              <a:rPr lang="en-US" sz="2400">
                <a:solidFill>
                  <a:schemeClr val="dk1"/>
                </a:solidFill>
                <a:latin typeface="Roboto Mono"/>
                <a:ea typeface="Roboto Mono"/>
                <a:cs typeface="Roboto Mono"/>
                <a:sym typeface="Roboto Mono"/>
              </a:rPr>
              <a:t>TRUE</a:t>
            </a:r>
            <a:r>
              <a:rPr lang="en-US" sz="2400">
                <a:solidFill>
                  <a:schemeClr val="dk1"/>
                </a:solidFill>
                <a:latin typeface="Georgia"/>
                <a:ea typeface="Georgia"/>
                <a:cs typeface="Georgia"/>
                <a:sym typeface="Georgia"/>
              </a:rPr>
              <a:t> parameter for the </a:t>
            </a:r>
            <a:r>
              <a:rPr lang="en-US" sz="2400" b="1">
                <a:solidFill>
                  <a:schemeClr val="dk1"/>
                </a:solidFill>
                <a:latin typeface="Georgia"/>
                <a:ea typeface="Georgia"/>
                <a:cs typeface="Georgia"/>
                <a:sym typeface="Georgia"/>
              </a:rPr>
              <a:t>range_lookup</a:t>
            </a:r>
            <a:r>
              <a:rPr lang="en-US" sz="2400">
                <a:solidFill>
                  <a:schemeClr val="dk1"/>
                </a:solidFill>
                <a:latin typeface="Georgia"/>
                <a:ea typeface="Georgia"/>
                <a:cs typeface="Georgia"/>
                <a:sym typeface="Georgia"/>
              </a:rPr>
              <a:t> value, causing the lookup function to compare the ascending range boundaries and return the category designation in the second column.</a:t>
            </a:r>
            <a:endParaRPr sz="2400" i="1">
              <a:solidFill>
                <a:schemeClr val="dk1"/>
              </a:solidFill>
              <a:latin typeface="Georgia"/>
              <a:ea typeface="Georgia"/>
              <a:cs typeface="Georgia"/>
              <a:sym typeface="Georgia"/>
            </a:endParaRPr>
          </a:p>
          <a:p>
            <a:pPr marL="457200" marR="0" lvl="0" indent="0" algn="l" rtl="0">
              <a:lnSpc>
                <a:spcPct val="115000"/>
              </a:lnSpc>
              <a:spcBef>
                <a:spcPts val="1000"/>
              </a:spcBef>
              <a:spcAft>
                <a:spcPts val="0"/>
              </a:spcAft>
              <a:buNone/>
            </a:pPr>
            <a:endParaRPr sz="2400"/>
          </a:p>
          <a:p>
            <a:pPr marL="0" marR="0" lvl="1" indent="0" algn="l" rtl="0">
              <a:lnSpc>
                <a:spcPct val="115000"/>
              </a:lnSpc>
              <a:spcBef>
                <a:spcPts val="1000"/>
              </a:spcBef>
              <a:spcAft>
                <a:spcPts val="0"/>
              </a:spcAft>
              <a:buClr>
                <a:schemeClr val="dk1"/>
              </a:buClr>
              <a:buFont typeface="Merriweather Sans"/>
              <a:buNone/>
            </a:pPr>
            <a:br>
              <a:rPr lang="en-US" sz="2400" b="0" i="0" u="none" strike="noStrike" cap="none">
                <a:solidFill>
                  <a:schemeClr val="dk1"/>
                </a:solidFill>
                <a:latin typeface="Georgia"/>
                <a:ea typeface="Georgia"/>
                <a:cs typeface="Georgia"/>
                <a:sym typeface="Georgia"/>
              </a:rPr>
            </a:br>
            <a:endParaRPr sz="2400" b="0" i="0" u="none" strike="noStrike" cap="none">
              <a:solidFill>
                <a:srgbClr val="000000"/>
              </a:solidFill>
              <a:latin typeface="Georgia"/>
              <a:ea typeface="Georgia"/>
              <a:cs typeface="Georgia"/>
              <a:sym typeface="Georgia"/>
            </a:endParaRPr>
          </a:p>
        </p:txBody>
      </p:sp>
      <p:sp>
        <p:nvSpPr>
          <p:cNvPr id="1216" name="Shape 121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a:t>
            </a:r>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635000" y="1463818"/>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SzPts val="2400"/>
              <a:buFont typeface="Georgia"/>
              <a:buAutoNum type="arabicPeriod"/>
            </a:pPr>
            <a:r>
              <a:rPr lang="en-US" sz="2400">
                <a:solidFill>
                  <a:schemeClr val="dk1"/>
                </a:solidFill>
                <a:latin typeface="Georgia"/>
                <a:ea typeface="Georgia"/>
                <a:cs typeface="Georgia"/>
                <a:sym typeface="Georgia"/>
              </a:rPr>
              <a:t>O</a:t>
            </a:r>
            <a:r>
              <a:rPr lang="en-US" sz="2400" b="0" i="0" u="none" strike="noStrike" cap="none">
                <a:solidFill>
                  <a:schemeClr val="dk1"/>
                </a:solidFill>
                <a:latin typeface="Georgia"/>
                <a:ea typeface="Georgia"/>
                <a:cs typeface="Georgia"/>
                <a:sym typeface="Georgia"/>
              </a:rPr>
              <a:t>n worksheet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2014_acs_select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type “</a:t>
            </a:r>
            <a:r>
              <a:rPr lang="en-US" sz="2400" b="1" i="0" u="none" strike="noStrike" cap="none">
                <a:solidFill>
                  <a:schemeClr val="dk1"/>
                </a:solidFill>
                <a:latin typeface="Georgia"/>
                <a:ea typeface="Georgia"/>
                <a:cs typeface="Georgia"/>
                <a:sym typeface="Georgia"/>
              </a:rPr>
              <a:t>Density Group</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in cell </a:t>
            </a:r>
            <a:r>
              <a:rPr lang="en-US" sz="2400" b="1">
                <a:solidFill>
                  <a:schemeClr val="dk1"/>
                </a:solidFill>
                <a:latin typeface="Georgia"/>
                <a:ea typeface="Georgia"/>
                <a:cs typeface="Georgia"/>
                <a:sym typeface="Georgia"/>
              </a:rPr>
              <a:t>AL1</a:t>
            </a:r>
            <a:r>
              <a:rPr lang="en-US" sz="2400" b="0" i="0" u="none" strike="noStrike" cap="none">
                <a:solidFill>
                  <a:schemeClr val="dk1"/>
                </a:solidFill>
                <a:latin typeface="Georgia"/>
                <a:ea typeface="Georgia"/>
                <a:cs typeface="Georgia"/>
                <a:sym typeface="Georgia"/>
              </a:rPr>
              <a:t>.</a:t>
            </a:r>
            <a:r>
              <a:rPr lang="en-US" sz="2400"/>
              <a:t> </a:t>
            </a:r>
            <a:endParaRPr sz="2400"/>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In </a:t>
            </a:r>
            <a:r>
              <a:rPr lang="en-US" sz="2400" b="1" i="0" u="none" strike="noStrike" cap="none">
                <a:solidFill>
                  <a:schemeClr val="dk1"/>
                </a:solidFill>
                <a:latin typeface="Georgia"/>
                <a:ea typeface="Georgia"/>
                <a:cs typeface="Georgia"/>
                <a:sym typeface="Georgia"/>
              </a:rPr>
              <a:t>AL2</a:t>
            </a:r>
            <a:r>
              <a:rPr lang="en-US" sz="2400" b="0" i="0" u="none" strike="noStrike" cap="none">
                <a:solidFill>
                  <a:schemeClr val="dk1"/>
                </a:solidFill>
                <a:latin typeface="Georgia"/>
                <a:ea typeface="Georgia"/>
                <a:cs typeface="Georgia"/>
                <a:sym typeface="Georgia"/>
              </a:rPr>
              <a:t>, complete the lookup: </a:t>
            </a:r>
            <a:r>
              <a:rPr lang="en-US" sz="2400"/>
              <a:t> </a:t>
            </a:r>
            <a:br>
              <a:rPr lang="en-US" sz="2400"/>
            </a:b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rgbClr val="7A1743"/>
                </a:solidFill>
                <a:latin typeface="Roboto Mono"/>
                <a:ea typeface="Roboto Mono"/>
                <a:cs typeface="Roboto Mono"/>
                <a:sym typeface="Roboto Mono"/>
              </a:rPr>
              <a:t>(AK2,'Density Lookup'!A:B,2,TRUE)</a:t>
            </a:r>
            <a:endParaRPr sz="2400">
              <a:solidFill>
                <a:srgbClr val="7A1743"/>
              </a:solidFill>
              <a:latin typeface="Roboto Mono"/>
              <a:ea typeface="Roboto Mono"/>
              <a:cs typeface="Roboto Mono"/>
              <a:sym typeface="Roboto Mono"/>
            </a:endParaRPr>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Expand to all rows.</a:t>
            </a: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The densities have now been classified using our lookup table.</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If we ever want to change our definition of the three classifications, all we have to do is modify the lookup table on the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Density Lookup</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table tab</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and the values will change accordingly</a:t>
            </a:r>
            <a:r>
              <a:rPr lang="en-US" sz="2400">
                <a:solidFill>
                  <a:schemeClr val="dk1"/>
                </a:solidFill>
                <a:latin typeface="Georgia"/>
                <a:ea typeface="Georgia"/>
                <a:cs typeface="Georgia"/>
                <a:sym typeface="Georgia"/>
              </a:rPr>
              <a:t>!</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222" name="Shape 1222"/>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a:t>
            </a:r>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Shape 1227"/>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228" name="Shape 1228"/>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DEMO: VLOOKUP</a:t>
            </a:r>
            <a:r>
              <a:rPr lang="en-US" sz="8000" b="1">
                <a:solidFill>
                  <a:srgbClr val="FFFFFF"/>
                </a:solidFill>
                <a:latin typeface="Oswald"/>
                <a:ea typeface="Oswald"/>
                <a:cs typeface="Oswald"/>
                <a:sym typeface="Oswald"/>
              </a:rPr>
              <a:t>/</a:t>
            </a:r>
            <a:r>
              <a:rPr lang="en-US" sz="8000" b="1" i="0" u="none" strike="noStrike" cap="none">
                <a:solidFill>
                  <a:srgbClr val="FFFFFF"/>
                </a:solidFill>
                <a:latin typeface="Oswald"/>
                <a:ea typeface="Oswald"/>
                <a:cs typeface="Oswald"/>
                <a:sym typeface="Oswald"/>
              </a:rPr>
              <a:t>HLOOKUP</a:t>
            </a:r>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Shape 1233"/>
          <p:cNvSpPr txBox="1">
            <a:spLocks noGrp="1"/>
          </p:cNvSpPr>
          <p:nvPr>
            <p:ph type="body" idx="1"/>
          </p:nvPr>
        </p:nvSpPr>
        <p:spPr>
          <a:xfrm>
            <a:off x="635000" y="1473872"/>
            <a:ext cx="11734800" cy="38100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2400" b="1">
                <a:solidFill>
                  <a:srgbClr val="7A1743"/>
                </a:solidFill>
                <a:latin typeface="Roboto Mono"/>
                <a:ea typeface="Roboto Mono"/>
                <a:cs typeface="Roboto Mono"/>
                <a:sym typeface="Roboto Mono"/>
              </a:rPr>
              <a:t>HLOOKUP</a:t>
            </a:r>
            <a:r>
              <a:rPr lang="en-US" sz="2400" b="0" i="0" u="none" strike="noStrike" cap="none">
                <a:solidFill>
                  <a:schemeClr val="dk1"/>
                </a:solidFill>
                <a:latin typeface="Georgia"/>
                <a:ea typeface="Georgia"/>
                <a:cs typeface="Georgia"/>
                <a:sym typeface="Georgia"/>
              </a:rPr>
              <a:t> is very closely related to </a:t>
            </a:r>
            <a:r>
              <a:rPr lang="en-US" sz="2400" b="1">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but instead of providing the </a:t>
            </a:r>
            <a:r>
              <a:rPr lang="en-US" sz="2400" b="0" i="1" u="none" strike="noStrike" cap="none">
                <a:solidFill>
                  <a:schemeClr val="dk1"/>
                </a:solidFill>
                <a:latin typeface="Georgia"/>
                <a:ea typeface="Georgia"/>
                <a:cs typeface="Georgia"/>
                <a:sym typeface="Georgia"/>
              </a:rPr>
              <a:t>column number</a:t>
            </a:r>
            <a:r>
              <a:rPr lang="en-US" sz="2400" b="0" i="0" u="none" strike="noStrike" cap="none">
                <a:solidFill>
                  <a:schemeClr val="dk1"/>
                </a:solidFill>
                <a:latin typeface="Georgia"/>
                <a:ea typeface="Georgia"/>
                <a:cs typeface="Georgia"/>
                <a:sym typeface="Georgia"/>
              </a:rPr>
              <a:t>, you provide the </a:t>
            </a:r>
            <a:r>
              <a:rPr lang="en-US" sz="2400" b="0" i="1" u="none" strike="noStrike" cap="none">
                <a:solidFill>
                  <a:schemeClr val="dk1"/>
                </a:solidFill>
                <a:latin typeface="Georgia"/>
                <a:ea typeface="Georgia"/>
                <a:cs typeface="Georgia"/>
                <a:sym typeface="Georgia"/>
              </a:rPr>
              <a:t>row number</a:t>
            </a:r>
            <a:r>
              <a:rPr lang="en-US" sz="2400" b="0" i="0" u="none" strike="noStrike" cap="none">
                <a:solidFill>
                  <a:schemeClr val="dk1"/>
                </a:solidFill>
                <a:latin typeface="Georgia"/>
                <a:ea typeface="Georgia"/>
                <a:cs typeface="Georgia"/>
                <a:sym typeface="Georgia"/>
              </a:rPr>
              <a:t>.</a:t>
            </a:r>
            <a:br>
              <a:rPr lang="en-US" sz="2400"/>
            </a:br>
            <a:endParaRPr sz="2400">
              <a:solidFill>
                <a:schemeClr val="dk1"/>
              </a:solidFill>
              <a:latin typeface="Georgia"/>
              <a:ea typeface="Georgia"/>
              <a:cs typeface="Georgia"/>
              <a:sym typeface="Georgia"/>
            </a:endParaRPr>
          </a:p>
          <a:p>
            <a:pPr marL="0" marR="0" lvl="0" indent="0" algn="l" rtl="0">
              <a:lnSpc>
                <a:spcPct val="120000"/>
              </a:lnSpc>
              <a:spcBef>
                <a:spcPts val="1000"/>
              </a:spcBef>
              <a:spcAft>
                <a:spcPts val="0"/>
              </a:spcAft>
              <a:buNone/>
            </a:pPr>
            <a:r>
              <a:rPr lang="en-US" sz="2400" b="0" i="0" u="none" strike="noStrike" cap="none">
                <a:solidFill>
                  <a:schemeClr val="dk1"/>
                </a:solidFill>
                <a:latin typeface="Georgia"/>
                <a:ea typeface="Georgia"/>
                <a:cs typeface="Georgia"/>
                <a:sym typeface="Georgia"/>
              </a:rPr>
              <a:t>Looking at worksheet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demo2_hlookup</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in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L</a:t>
            </a:r>
            <a:r>
              <a:rPr lang="en-US" sz="2400" b="1">
                <a:solidFill>
                  <a:schemeClr val="dk1"/>
                </a:solidFill>
                <a:latin typeface="Georgia"/>
                <a:ea typeface="Georgia"/>
                <a:cs typeface="Georgia"/>
                <a:sym typeface="Georgia"/>
              </a:rPr>
              <a:t>3</a:t>
            </a:r>
            <a:r>
              <a:rPr lang="en-US" sz="2400" b="1" i="0" u="none" strike="noStrike" cap="none">
                <a:solidFill>
                  <a:schemeClr val="dk1"/>
                </a:solidFill>
                <a:latin typeface="Georgia"/>
                <a:ea typeface="Georgia"/>
                <a:cs typeface="Georgia"/>
                <a:sym typeface="Georgia"/>
              </a:rPr>
              <a:t>_demo_worksheets.xlsx</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consider the top table of grades for different students</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In this case, the students are columns instead of rows.</a:t>
            </a:r>
            <a:endParaRPr sz="2400"/>
          </a:p>
        </p:txBody>
      </p:sp>
      <p:sp>
        <p:nvSpPr>
          <p:cNvPr id="1234" name="Shape 123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HLOOKUP</a:t>
            </a:r>
            <a:endParaRPr/>
          </a:p>
        </p:txBody>
      </p:sp>
      <p:sp>
        <p:nvSpPr>
          <p:cNvPr id="1235" name="Shape 1235"/>
          <p:cNvSpPr txBox="1"/>
          <p:nvPr/>
        </p:nvSpPr>
        <p:spPr>
          <a:xfrm>
            <a:off x="9542900" y="6826775"/>
            <a:ext cx="2388300" cy="348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b="1"/>
              <a:t>Source</a:t>
            </a:r>
            <a:r>
              <a:rPr lang="en-US" sz="1100"/>
              <a:t>: https://goo.gl/3cr1uY</a:t>
            </a:r>
            <a:endParaRPr sz="1100"/>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39"/>
        <p:cNvGrpSpPr/>
        <p:nvPr/>
      </p:nvGrpSpPr>
      <p:grpSpPr>
        <a:xfrm>
          <a:off x="0" y="0"/>
          <a:ext cx="0" cy="0"/>
          <a:chOff x="0" y="0"/>
          <a:chExt cx="0" cy="0"/>
        </a:xfrm>
      </p:grpSpPr>
      <p:sp>
        <p:nvSpPr>
          <p:cNvPr id="1240" name="Shape 1240"/>
          <p:cNvSpPr txBox="1">
            <a:spLocks noGrp="1"/>
          </p:cNvSpPr>
          <p:nvPr>
            <p:ph type="body" idx="1"/>
          </p:nvPr>
        </p:nvSpPr>
        <p:spPr>
          <a:xfrm>
            <a:off x="635000" y="1473872"/>
            <a:ext cx="11734800" cy="3810000"/>
          </a:xfrm>
          <a:prstGeom prst="rect">
            <a:avLst/>
          </a:prstGeom>
          <a:noFill/>
          <a:ln>
            <a:noFill/>
          </a:ln>
        </p:spPr>
        <p:txBody>
          <a:bodyPr spcFirstLastPara="1" wrap="square" lIns="0" tIns="0" rIns="0" bIns="0" anchor="t" anchorCtr="0">
            <a:noAutofit/>
          </a:bodyPr>
          <a:lstStyle/>
          <a:p>
            <a:pPr marL="0" lvl="0" indent="0" rtl="0">
              <a:lnSpc>
                <a:spcPct val="120000"/>
              </a:lnSpc>
              <a:spcBef>
                <a:spcPts val="1000"/>
              </a:spcBef>
              <a:spcAft>
                <a:spcPts val="0"/>
              </a:spcAft>
              <a:buNone/>
            </a:pPr>
            <a:r>
              <a:rPr lang="en-US" sz="2400">
                <a:solidFill>
                  <a:schemeClr val="dk1"/>
                </a:solidFill>
                <a:latin typeface="Georgia"/>
                <a:ea typeface="Georgia"/>
                <a:cs typeface="Georgia"/>
                <a:sym typeface="Georgia"/>
              </a:rPr>
              <a:t>Suppose we needed to fill out the second table using only formulas?</a:t>
            </a:r>
            <a:endParaRPr sz="2400">
              <a:solidFill>
                <a:schemeClr val="dk1"/>
              </a:solidFill>
              <a:latin typeface="Georgia"/>
              <a:ea typeface="Georgia"/>
              <a:cs typeface="Georgia"/>
              <a:sym typeface="Georgia"/>
            </a:endParaRPr>
          </a:p>
          <a:p>
            <a:pPr marL="0" lvl="0" indent="0" rtl="0">
              <a:lnSpc>
                <a:spcPct val="120000"/>
              </a:lnSpc>
              <a:spcBef>
                <a:spcPts val="1000"/>
              </a:spcBef>
              <a:spcAft>
                <a:spcPts val="0"/>
              </a:spcAft>
              <a:buNone/>
            </a:pPr>
            <a:br>
              <a:rPr lang="en-US" sz="2400">
                <a:solidFill>
                  <a:schemeClr val="dk1"/>
                </a:solidFill>
                <a:latin typeface="Georgia"/>
                <a:ea typeface="Georgia"/>
                <a:cs typeface="Georgia"/>
                <a:sym typeface="Georgia"/>
              </a:rPr>
            </a:br>
            <a:r>
              <a:rPr lang="en-US" sz="2400">
                <a:solidFill>
                  <a:schemeClr val="dk1"/>
                </a:solidFill>
                <a:latin typeface="Georgia"/>
                <a:ea typeface="Georgia"/>
                <a:cs typeface="Georgia"/>
                <a:sym typeface="Georgia"/>
              </a:rPr>
              <a:t>We would use an </a:t>
            </a:r>
            <a:r>
              <a:rPr lang="en-US" sz="2400" b="1">
                <a:solidFill>
                  <a:srgbClr val="7A1743"/>
                </a:solidFill>
                <a:latin typeface="Roboto Mono"/>
                <a:ea typeface="Roboto Mono"/>
                <a:cs typeface="Roboto Mono"/>
                <a:sym typeface="Roboto Mono"/>
              </a:rPr>
              <a:t>HLOOKUP</a:t>
            </a:r>
            <a:r>
              <a:rPr lang="en-US" sz="2400">
                <a:solidFill>
                  <a:schemeClr val="dk1"/>
                </a:solidFill>
                <a:latin typeface="Georgia"/>
                <a:ea typeface="Georgia"/>
                <a:cs typeface="Georgia"/>
                <a:sym typeface="Georgia"/>
              </a:rPr>
              <a:t>, as we need to do the </a:t>
            </a:r>
            <a:r>
              <a:rPr lang="en-US" sz="2400" i="1">
                <a:solidFill>
                  <a:schemeClr val="dk1"/>
                </a:solidFill>
                <a:latin typeface="Georgia"/>
                <a:ea typeface="Georgia"/>
                <a:cs typeface="Georgia"/>
                <a:sym typeface="Georgia"/>
              </a:rPr>
              <a:t>lookup</a:t>
            </a:r>
            <a:r>
              <a:rPr lang="en-US" sz="2400">
                <a:solidFill>
                  <a:schemeClr val="dk1"/>
                </a:solidFill>
                <a:latin typeface="Georgia"/>
                <a:ea typeface="Georgia"/>
                <a:cs typeface="Georgia"/>
                <a:sym typeface="Georgia"/>
              </a:rPr>
              <a:t> across row A, instead of down a column. </a:t>
            </a:r>
            <a:endParaRPr sz="2400">
              <a:solidFill>
                <a:schemeClr val="dk1"/>
              </a:solidFill>
              <a:latin typeface="Georgia"/>
              <a:ea typeface="Georgia"/>
              <a:cs typeface="Georgia"/>
              <a:sym typeface="Georgia"/>
            </a:endParaRPr>
          </a:p>
          <a:p>
            <a:pPr marL="0" lvl="0" indent="0" rtl="0">
              <a:lnSpc>
                <a:spcPct val="120000"/>
              </a:lnSpc>
              <a:spcBef>
                <a:spcPts val="1000"/>
              </a:spcBef>
              <a:spcAft>
                <a:spcPts val="0"/>
              </a:spcAft>
              <a:buNone/>
            </a:pPr>
            <a:endParaRPr sz="2400" i="1">
              <a:solidFill>
                <a:schemeClr val="dk1"/>
              </a:solidFill>
              <a:latin typeface="Georgia"/>
              <a:ea typeface="Georgia"/>
              <a:cs typeface="Georgia"/>
              <a:sym typeface="Georgia"/>
            </a:endParaRPr>
          </a:p>
          <a:p>
            <a:pPr marL="0" lvl="0" indent="0" rtl="0">
              <a:lnSpc>
                <a:spcPct val="120000"/>
              </a:lnSpc>
              <a:spcBef>
                <a:spcPts val="1000"/>
              </a:spcBef>
              <a:spcAft>
                <a:spcPts val="0"/>
              </a:spcAft>
              <a:buClr>
                <a:schemeClr val="dk1"/>
              </a:buClr>
              <a:buSzPts val="1100"/>
              <a:buFont typeface="Arial"/>
              <a:buNone/>
            </a:pPr>
            <a:r>
              <a:rPr lang="en-US" sz="2400" b="1">
                <a:solidFill>
                  <a:schemeClr val="dk1"/>
                </a:solidFill>
                <a:latin typeface="Georgia"/>
                <a:ea typeface="Georgia"/>
                <a:cs typeface="Georgia"/>
                <a:sym typeface="Georgia"/>
              </a:rPr>
              <a:t>Pro Tip</a:t>
            </a:r>
            <a:r>
              <a:rPr lang="en-US" sz="2400">
                <a:solidFill>
                  <a:schemeClr val="dk1"/>
                </a:solidFill>
                <a:latin typeface="Georgia"/>
                <a:ea typeface="Georgia"/>
                <a:cs typeface="Georgia"/>
                <a:sym typeface="Georgia"/>
              </a:rPr>
              <a:t>: In the real world, </a:t>
            </a:r>
            <a:r>
              <a:rPr lang="en-US" sz="2400" b="1">
                <a:solidFill>
                  <a:srgbClr val="7A1743"/>
                </a:solidFill>
                <a:latin typeface="Roboto Mono"/>
                <a:ea typeface="Roboto Mono"/>
                <a:cs typeface="Roboto Mono"/>
                <a:sym typeface="Roboto Mono"/>
              </a:rPr>
              <a:t>HLOOKUP</a:t>
            </a:r>
            <a:r>
              <a:rPr lang="en-US" sz="2400">
                <a:solidFill>
                  <a:schemeClr val="dk1"/>
                </a:solidFill>
                <a:latin typeface="Georgia"/>
                <a:ea typeface="Georgia"/>
                <a:cs typeface="Georgia"/>
                <a:sym typeface="Georgia"/>
              </a:rPr>
              <a:t> is used much less frequently. However, it is a method that can be used whenever your variables are each contained in a row and your observations are organized across a column.</a:t>
            </a:r>
            <a:endParaRPr sz="2400">
              <a:solidFill>
                <a:schemeClr val="dk1"/>
              </a:solidFill>
            </a:endParaRPr>
          </a:p>
          <a:p>
            <a:pPr marL="0" marR="0" lvl="0" indent="0" algn="l" rtl="0">
              <a:lnSpc>
                <a:spcPct val="120000"/>
              </a:lnSpc>
              <a:spcBef>
                <a:spcPts val="1000"/>
              </a:spcBef>
              <a:spcAft>
                <a:spcPts val="0"/>
              </a:spcAft>
              <a:buNone/>
            </a:pPr>
            <a:br>
              <a:rPr lang="en-US" sz="2400" b="0" i="0" u="none" strike="noStrike" cap="none">
                <a:solidFill>
                  <a:schemeClr val="dk1"/>
                </a:solidFill>
                <a:latin typeface="Georgia"/>
                <a:ea typeface="Georgia"/>
                <a:cs typeface="Georgia"/>
                <a:sym typeface="Georgia"/>
              </a:rPr>
            </a:br>
            <a:endParaRPr sz="2400"/>
          </a:p>
        </p:txBody>
      </p:sp>
      <p:sp>
        <p:nvSpPr>
          <p:cNvPr id="1241" name="Shape 124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HLOOKUP</a:t>
            </a:r>
            <a:endParaRPr/>
          </a:p>
        </p:txBody>
      </p:sp>
      <p:sp>
        <p:nvSpPr>
          <p:cNvPr id="1242" name="Shape 1242"/>
          <p:cNvSpPr txBox="1"/>
          <p:nvPr/>
        </p:nvSpPr>
        <p:spPr>
          <a:xfrm>
            <a:off x="9542900" y="6826775"/>
            <a:ext cx="2388300" cy="348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b="1"/>
              <a:t>Source</a:t>
            </a:r>
            <a:r>
              <a:rPr lang="en-US" sz="1100"/>
              <a:t>: https://goo.gl/3cr1uY</a:t>
            </a:r>
            <a:endParaRPr sz="1100"/>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46"/>
        <p:cNvGrpSpPr/>
        <p:nvPr/>
      </p:nvGrpSpPr>
      <p:grpSpPr>
        <a:xfrm>
          <a:off x="0" y="0"/>
          <a:ext cx="0" cy="0"/>
          <a:chOff x="0" y="0"/>
          <a:chExt cx="0" cy="0"/>
        </a:xfrm>
      </p:grpSpPr>
      <p:sp>
        <p:nvSpPr>
          <p:cNvPr id="1247" name="Shape 1247"/>
          <p:cNvSpPr txBox="1">
            <a:spLocks noGrp="1"/>
          </p:cNvSpPr>
          <p:nvPr>
            <p:ph type="body" idx="1"/>
          </p:nvPr>
        </p:nvSpPr>
        <p:spPr>
          <a:xfrm>
            <a:off x="635000" y="1487896"/>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Complete the following steps: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B8, enter: </a:t>
            </a:r>
            <a:r>
              <a:rPr lang="en-US" sz="2400"/>
              <a:t> </a:t>
            </a: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HLOOKUP</a:t>
            </a:r>
            <a:r>
              <a:rPr lang="en-US" sz="2400" b="0" i="0" u="none" strike="noStrike" cap="none">
                <a:solidFill>
                  <a:srgbClr val="7A1743"/>
                </a:solidFill>
                <a:latin typeface="Roboto Mono"/>
                <a:ea typeface="Roboto Mono"/>
                <a:cs typeface="Roboto Mono"/>
                <a:sym typeface="Roboto Mono"/>
              </a:rPr>
              <a:t>($A8,$B:$L,2,FALSE)</a:t>
            </a:r>
            <a:r>
              <a:rPr lang="en-US" sz="2400">
                <a:solidFill>
                  <a:srgbClr val="7A1743"/>
                </a:solidFill>
              </a:rPr>
              <a:t> </a:t>
            </a:r>
            <a:br>
              <a:rPr lang="en-US" sz="2400">
                <a:solidFill>
                  <a:srgbClr val="7A1743"/>
                </a:solidFill>
              </a:rPr>
            </a:br>
            <a:endParaRPr sz="2400">
              <a:solidFill>
                <a:srgbClr val="7A1743"/>
              </a:solidFill>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We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re looking up the name, so </a:t>
            </a:r>
            <a:r>
              <a:rPr lang="en-US" sz="2400" b="1" i="0" u="none" strike="noStrike" cap="none">
                <a:solidFill>
                  <a:schemeClr val="dk1"/>
                </a:solidFill>
                <a:latin typeface="Georgia"/>
                <a:ea typeface="Georgia"/>
                <a:cs typeface="Georgia"/>
                <a:sym typeface="Georgia"/>
              </a:rPr>
              <a:t>$A8</a:t>
            </a:r>
            <a:r>
              <a:rPr lang="en-US" sz="2400" b="0" i="0" u="none" strike="noStrike" cap="none">
                <a:solidFill>
                  <a:schemeClr val="dk1"/>
                </a:solidFill>
                <a:latin typeface="Georgia"/>
                <a:ea typeface="Georgia"/>
                <a:cs typeface="Georgia"/>
                <a:sym typeface="Georgia"/>
              </a:rPr>
              <a:t> is our </a:t>
            </a:r>
            <a:r>
              <a:rPr lang="en-US" sz="2400" b="0" i="0" u="none" strike="noStrike" cap="none">
                <a:solidFill>
                  <a:schemeClr val="dk1"/>
                </a:solidFill>
                <a:latin typeface="Roboto Mono"/>
                <a:ea typeface="Roboto Mono"/>
                <a:cs typeface="Roboto Mono"/>
                <a:sym typeface="Roboto Mono"/>
              </a:rPr>
              <a:t>lookup_value.</a:t>
            </a:r>
            <a:endParaRPr sz="2400">
              <a:solidFill>
                <a:schemeClr val="dk1"/>
              </a:solidFill>
              <a:latin typeface="Roboto Mono"/>
              <a:ea typeface="Roboto Mono"/>
              <a:cs typeface="Roboto Mono"/>
              <a:sym typeface="Roboto Mono"/>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The </a:t>
            </a:r>
            <a:r>
              <a:rPr lang="en-US" sz="2400" b="1" i="0" u="none" strike="noStrike" cap="none">
                <a:solidFill>
                  <a:schemeClr val="dk1"/>
                </a:solidFill>
                <a:latin typeface="Roboto Mono"/>
                <a:ea typeface="Roboto Mono"/>
                <a:cs typeface="Roboto Mono"/>
                <a:sym typeface="Roboto Mono"/>
              </a:rPr>
              <a:t>table_array</a:t>
            </a:r>
            <a:r>
              <a:rPr lang="en-US" sz="2400" b="0" i="0" u="none" strike="noStrike" cap="none">
                <a:solidFill>
                  <a:schemeClr val="dk1"/>
                </a:solidFill>
                <a:latin typeface="Georgia"/>
                <a:ea typeface="Georgia"/>
                <a:cs typeface="Georgia"/>
                <a:sym typeface="Georgia"/>
              </a:rPr>
              <a:t> is the table of grades.</a:t>
            </a:r>
            <a:endParaRPr sz="2400"/>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The </a:t>
            </a:r>
            <a:r>
              <a:rPr lang="en-US" sz="2400" b="1" i="0" u="none" strike="noStrike" cap="none">
                <a:solidFill>
                  <a:schemeClr val="dk1"/>
                </a:solidFill>
                <a:latin typeface="Roboto Mono"/>
                <a:ea typeface="Roboto Mono"/>
                <a:cs typeface="Roboto Mono"/>
                <a:sym typeface="Roboto Mono"/>
              </a:rPr>
              <a:t>row_index_number</a:t>
            </a:r>
            <a:r>
              <a:rPr lang="en-US" sz="2400" b="0" i="0" u="none" strike="noStrike" cap="none">
                <a:solidFill>
                  <a:schemeClr val="dk1"/>
                </a:solidFill>
                <a:latin typeface="Georgia"/>
                <a:ea typeface="Georgia"/>
                <a:cs typeface="Georgia"/>
                <a:sym typeface="Georgia"/>
              </a:rPr>
              <a:t> is how far </a:t>
            </a:r>
            <a:r>
              <a:rPr lang="en-US" sz="2400" b="1" i="1" u="none" strike="noStrike" cap="none">
                <a:solidFill>
                  <a:schemeClr val="dk1"/>
                </a:solidFill>
                <a:latin typeface="Georgia"/>
                <a:ea typeface="Georgia"/>
                <a:cs typeface="Georgia"/>
                <a:sym typeface="Georgia"/>
              </a:rPr>
              <a:t>down</a:t>
            </a:r>
            <a:r>
              <a:rPr lang="en-US" sz="2400" b="0" i="0" u="none" strike="noStrike" cap="none">
                <a:solidFill>
                  <a:schemeClr val="dk1"/>
                </a:solidFill>
                <a:latin typeface="Georgia"/>
                <a:ea typeface="Georgia"/>
                <a:cs typeface="Georgia"/>
                <a:sym typeface="Georgia"/>
              </a:rPr>
              <a:t> we need to go.</a:t>
            </a:r>
            <a:endParaRPr sz="2400"/>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The </a:t>
            </a:r>
            <a:r>
              <a:rPr lang="en-US" sz="2400" b="1" i="0" u="none" strike="noStrike" cap="none">
                <a:solidFill>
                  <a:schemeClr val="dk1"/>
                </a:solidFill>
                <a:latin typeface="Roboto Mono"/>
                <a:ea typeface="Roboto Mono"/>
                <a:cs typeface="Roboto Mono"/>
                <a:sym typeface="Roboto Mono"/>
              </a:rPr>
              <a:t>range_lookup</a:t>
            </a:r>
            <a:r>
              <a:rPr lang="en-US" sz="2400" b="0" i="0" u="none" strike="noStrike" cap="none">
                <a:solidFill>
                  <a:schemeClr val="dk1"/>
                </a:solidFill>
                <a:latin typeface="Georgia"/>
                <a:ea typeface="Georgia"/>
                <a:cs typeface="Georgia"/>
                <a:sym typeface="Georgia"/>
              </a:rPr>
              <a:t> is the same here as in as </a:t>
            </a:r>
            <a:r>
              <a:rPr lang="en-US" sz="2400" b="1" i="0" u="none" strike="noStrike" cap="none">
                <a:solidFill>
                  <a:srgbClr val="7A1743"/>
                </a:solidFill>
                <a:latin typeface="Roboto Mono"/>
                <a:ea typeface="Roboto Mono"/>
                <a:cs typeface="Roboto Mono"/>
                <a:sym typeface="Roboto Mono"/>
              </a:rPr>
              <a:t>VLOOKUP</a:t>
            </a:r>
            <a:endParaRPr sz="2400">
              <a:solidFill>
                <a:srgbClr val="7A1743"/>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a:solidFill>
                  <a:schemeClr val="dk1"/>
                </a:solidFill>
                <a:latin typeface="Georgia"/>
                <a:ea typeface="Georgia"/>
                <a:cs typeface="Georgia"/>
                <a:sym typeface="Georgia"/>
              </a:rPr>
              <a:t>D</a:t>
            </a:r>
            <a:r>
              <a:rPr lang="en-US" sz="2400" b="0" i="0" u="none" strike="noStrike" cap="none">
                <a:solidFill>
                  <a:schemeClr val="dk1"/>
                </a:solidFill>
                <a:latin typeface="Georgia"/>
                <a:ea typeface="Georgia"/>
                <a:cs typeface="Georgia"/>
                <a:sym typeface="Georgia"/>
              </a:rPr>
              <a:t>oes our match need to be </a:t>
            </a:r>
            <a:r>
              <a:rPr lang="en-US" sz="2400" b="1">
                <a:solidFill>
                  <a:schemeClr val="dk1"/>
                </a:solidFill>
                <a:latin typeface="Roboto Mono"/>
                <a:ea typeface="Roboto Mono"/>
                <a:cs typeface="Roboto Mono"/>
                <a:sym typeface="Roboto Mono"/>
              </a:rPr>
              <a:t>FALSE</a:t>
            </a:r>
            <a:r>
              <a:rPr lang="en-US" sz="2400">
                <a:solidFill>
                  <a:schemeClr val="dk1"/>
                </a:solidFill>
                <a:latin typeface="Georgia"/>
                <a:ea typeface="Georgia"/>
                <a:cs typeface="Georgia"/>
                <a:sym typeface="Georgia"/>
              </a:rPr>
              <a:t> (exact match)</a:t>
            </a:r>
            <a:r>
              <a:rPr lang="en-US" sz="2400" b="0" i="0" u="none" strike="noStrike" cap="none">
                <a:solidFill>
                  <a:schemeClr val="dk1"/>
                </a:solidFill>
                <a:latin typeface="Georgia"/>
                <a:ea typeface="Georgia"/>
                <a:cs typeface="Georgia"/>
                <a:sym typeface="Georgia"/>
              </a:rPr>
              <a:t> or </a:t>
            </a:r>
            <a:r>
              <a:rPr lang="en-US" sz="2400" b="1">
                <a:solidFill>
                  <a:schemeClr val="dk1"/>
                </a:solidFill>
                <a:latin typeface="Roboto Mono"/>
                <a:ea typeface="Roboto Mono"/>
                <a:cs typeface="Roboto Mono"/>
                <a:sym typeface="Roboto Mono"/>
              </a:rPr>
              <a:t>TRUE</a:t>
            </a:r>
            <a:r>
              <a:rPr lang="en-US" sz="2400">
                <a:solidFill>
                  <a:schemeClr val="dk1"/>
                </a:solidFill>
                <a:latin typeface="Georgia"/>
                <a:ea typeface="Georgia"/>
                <a:cs typeface="Georgia"/>
                <a:sym typeface="Georgia"/>
              </a:rPr>
              <a:t> (range)</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the formula down two cells by dragging the bottom-right corner.</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248" name="Shape 124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HLOOKUP SYNTAX</a:t>
            </a:r>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p:nvPr/>
        </p:nvSpPr>
        <p:spPr>
          <a:xfrm>
            <a:off x="635000" y="736600"/>
            <a:ext cx="10160000" cy="43179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DATA REFERENCING IN EXCEL</a:t>
            </a:r>
            <a:endParaRPr sz="3200" b="1" i="0" u="none" strike="noStrike" cap="none">
              <a:solidFill>
                <a:srgbClr val="000000"/>
              </a:solidFill>
              <a:latin typeface="Oswald"/>
              <a:ea typeface="Oswald"/>
              <a:cs typeface="Oswald"/>
              <a:sym typeface="Oswald"/>
            </a:endParaRPr>
          </a:p>
        </p:txBody>
      </p:sp>
      <p:sp>
        <p:nvSpPr>
          <p:cNvPr id="1039" name="Shape 1039"/>
          <p:cNvSpPr/>
          <p:nvPr/>
        </p:nvSpPr>
        <p:spPr>
          <a:xfrm>
            <a:off x="635000" y="1473201"/>
            <a:ext cx="11734800" cy="1474186"/>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RECAP:</a:t>
            </a:r>
            <a:br>
              <a:rPr lang="en-US" sz="8000" b="1">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DATA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CLEANING</a:t>
            </a:r>
            <a:endParaRPr/>
          </a:p>
        </p:txBody>
      </p:sp>
      <p:pic>
        <p:nvPicPr>
          <p:cNvPr id="1040" name="Shape 1040" descr="Image result for data aggregation cartoon"/>
          <p:cNvPicPr preferRelativeResize="0"/>
          <p:nvPr/>
        </p:nvPicPr>
        <p:blipFill rotWithShape="1">
          <a:blip r:embed="rId3">
            <a:alphaModFix/>
          </a:blip>
          <a:srcRect/>
          <a:stretch/>
        </p:blipFill>
        <p:spPr>
          <a:xfrm>
            <a:off x="7190974" y="2859016"/>
            <a:ext cx="5001273" cy="3500892"/>
          </a:xfrm>
          <a:prstGeom prst="rect">
            <a:avLst/>
          </a:prstGeom>
          <a:no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52"/>
        <p:cNvGrpSpPr/>
        <p:nvPr/>
      </p:nvGrpSpPr>
      <p:grpSpPr>
        <a:xfrm>
          <a:off x="0" y="0"/>
          <a:ext cx="0" cy="0"/>
          <a:chOff x="0" y="0"/>
          <a:chExt cx="0" cy="0"/>
        </a:xfrm>
      </p:grpSpPr>
      <p:sp>
        <p:nvSpPr>
          <p:cNvPr id="1253" name="Shape 1253"/>
          <p:cNvSpPr txBox="1">
            <a:spLocks noGrp="1"/>
          </p:cNvSpPr>
          <p:nvPr>
            <p:ph type="body" idx="1"/>
          </p:nvPr>
        </p:nvSpPr>
        <p:spPr>
          <a:xfrm>
            <a:off x="635000" y="1492735"/>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C8, enter: </a:t>
            </a: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HLOOKUP</a:t>
            </a:r>
            <a:r>
              <a:rPr lang="en-US" sz="2400" b="0" i="0" u="none" strike="noStrike" cap="none">
                <a:solidFill>
                  <a:srgbClr val="7A1743"/>
                </a:solidFill>
                <a:latin typeface="Roboto Mono"/>
                <a:ea typeface="Roboto Mono"/>
                <a:cs typeface="Roboto Mono"/>
                <a:sym typeface="Roboto Mono"/>
              </a:rPr>
              <a:t>($A8,$B:$L,2,FALSE)</a:t>
            </a:r>
            <a:endParaRPr sz="2400">
              <a:solidFill>
                <a:srgbClr val="7A1743"/>
              </a:solidFill>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the formula down two cells.</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D8, enter: </a:t>
            </a: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HLOOKUP</a:t>
            </a:r>
            <a:r>
              <a:rPr lang="en-US" sz="2400" b="0" i="0" u="none" strike="noStrike" cap="none">
                <a:solidFill>
                  <a:srgbClr val="7A1743"/>
                </a:solidFill>
                <a:latin typeface="Roboto Mono"/>
                <a:ea typeface="Roboto Mono"/>
                <a:cs typeface="Roboto Mono"/>
                <a:sym typeface="Roboto Mono"/>
              </a:rPr>
              <a:t>($A8,$B:$L,3,FALSE)</a:t>
            </a:r>
            <a:endParaRPr sz="2400">
              <a:solidFill>
                <a:srgbClr val="7A1743"/>
              </a:solidFill>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the formula down two cells.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endParaRPr sz="2400" i="1"/>
          </a:p>
          <a:p>
            <a:pPr marL="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254" name="Shape 125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CREATE OTHER HLOOKUPS</a:t>
            </a:r>
            <a:endParaRPr/>
          </a:p>
        </p:txBody>
      </p: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Shape 1259"/>
          <p:cNvSpPr txBox="1">
            <a:spLocks noGrp="1"/>
          </p:cNvSpPr>
          <p:nvPr>
            <p:ph type="body" idx="1"/>
          </p:nvPr>
        </p:nvSpPr>
        <p:spPr>
          <a:xfrm>
            <a:off x="369650" y="1333432"/>
            <a:ext cx="11986907" cy="5391796"/>
          </a:xfrm>
          <a:prstGeom prst="rect">
            <a:avLst/>
          </a:prstGeom>
          <a:noFill/>
          <a:ln>
            <a:noFill/>
          </a:ln>
        </p:spPr>
        <p:txBody>
          <a:bodyPr spcFirstLastPara="1" wrap="square" lIns="129800" tIns="129800" rIns="129800" bIns="129800" anchor="t" anchorCtr="0">
            <a:noAutofit/>
          </a:bodyPr>
          <a:lstStyle/>
          <a:p>
            <a:pPr marL="0" marR="0" lvl="0" indent="0" algn="l" rtl="0">
              <a:lnSpc>
                <a:spcPct val="115000"/>
              </a:lnSpc>
              <a:spcBef>
                <a:spcPts val="0"/>
              </a:spcBef>
              <a:spcAft>
                <a:spcPts val="0"/>
              </a:spcAft>
              <a:buNone/>
            </a:pPr>
            <a:r>
              <a:rPr lang="en-US" sz="2200" b="0" i="0" u="none" strike="noStrike" cap="none">
                <a:solidFill>
                  <a:schemeClr val="dk1"/>
                </a:solidFill>
                <a:latin typeface="Georgia"/>
                <a:ea typeface="Georgia"/>
                <a:cs typeface="Georgia"/>
                <a:sym typeface="Georgia"/>
              </a:rPr>
              <a:t>Function </a:t>
            </a:r>
            <a:r>
              <a:rPr lang="en-US" sz="2200">
                <a:solidFill>
                  <a:schemeClr val="dk1"/>
                </a:solidFill>
              </a:rPr>
              <a:t>a</a:t>
            </a:r>
            <a:r>
              <a:rPr lang="en-US" sz="2200" b="0" i="0" u="none" strike="noStrike" cap="none">
                <a:solidFill>
                  <a:schemeClr val="dk1"/>
                </a:solidFill>
                <a:latin typeface="Georgia"/>
                <a:ea typeface="Georgia"/>
                <a:cs typeface="Georgia"/>
                <a:sym typeface="Georgia"/>
              </a:rPr>
              <a:t>rguments</a:t>
            </a:r>
            <a:r>
              <a:rPr lang="en-US" sz="2200" b="0" i="0" u="none" strike="noStrike" cap="none">
                <a:solidFill>
                  <a:srgbClr val="000000"/>
                </a:solidFill>
                <a:latin typeface="Georgia"/>
                <a:ea typeface="Georgia"/>
                <a:cs typeface="Georgia"/>
                <a:sym typeface="Georgia"/>
              </a:rPr>
              <a:t>: </a:t>
            </a:r>
            <a:br>
              <a:rPr lang="en-US" sz="2200" b="0" i="0" u="none" strike="noStrike" cap="none">
                <a:solidFill>
                  <a:srgbClr val="000000"/>
                </a:solidFill>
                <a:latin typeface="Georgia"/>
                <a:ea typeface="Georgia"/>
                <a:cs typeface="Georgia"/>
                <a:sym typeface="Georgia"/>
              </a:rPr>
            </a:br>
            <a:endParaRPr sz="2200" b="1" i="0" u="none" strike="noStrike" cap="none">
              <a:solidFill>
                <a:schemeClr val="dk1"/>
              </a:solidFill>
              <a:latin typeface="Helvetica Neue"/>
              <a:ea typeface="Helvetica Neue"/>
              <a:cs typeface="Helvetica Neue"/>
              <a:sym typeface="Helvetica Neue"/>
            </a:endParaRPr>
          </a:p>
          <a:p>
            <a:pPr marL="0" marR="0" lvl="0" indent="0" algn="ctr" rtl="0">
              <a:lnSpc>
                <a:spcPct val="115000"/>
              </a:lnSpc>
              <a:spcBef>
                <a:spcPts val="0"/>
              </a:spcBef>
              <a:spcAft>
                <a:spcPts val="0"/>
              </a:spcAft>
              <a:buClr>
                <a:schemeClr val="dk1"/>
              </a:buClr>
              <a:buFont typeface="Georgia"/>
              <a:buNone/>
            </a:pPr>
            <a:r>
              <a:rPr lang="en-US" sz="2200" i="0" u="none" strike="noStrike" cap="none">
                <a:solidFill>
                  <a:srgbClr val="7A1743"/>
                </a:solidFill>
                <a:latin typeface="Roboto Mono"/>
                <a:ea typeface="Roboto Mono"/>
                <a:cs typeface="Roboto Mono"/>
                <a:sym typeface="Roboto Mono"/>
              </a:rPr>
              <a:t> =</a:t>
            </a:r>
            <a:r>
              <a:rPr lang="en-US" sz="2200" b="1" i="0" u="none" strike="noStrike" cap="none">
                <a:solidFill>
                  <a:srgbClr val="7A1743"/>
                </a:solidFill>
                <a:highlight>
                  <a:srgbClr val="FFFFFF"/>
                </a:highlight>
                <a:latin typeface="Roboto Mono"/>
                <a:ea typeface="Roboto Mono"/>
                <a:cs typeface="Roboto Mono"/>
                <a:sym typeface="Roboto Mono"/>
              </a:rPr>
              <a:t>VLOOKUP</a:t>
            </a:r>
            <a:r>
              <a:rPr lang="en-US" sz="2200" i="0" u="none" strike="noStrike" cap="none">
                <a:solidFill>
                  <a:srgbClr val="7A1743"/>
                </a:solidFill>
                <a:highlight>
                  <a:srgbClr val="FFFFFF"/>
                </a:highlight>
                <a:latin typeface="Roboto Mono"/>
                <a:ea typeface="Roboto Mono"/>
                <a:cs typeface="Roboto Mono"/>
                <a:sym typeface="Roboto Mono"/>
              </a:rPr>
              <a:t>(lookup_value, table_array, col_index_num, [range_lookup])</a:t>
            </a:r>
            <a:endParaRPr sz="2200">
              <a:solidFill>
                <a:srgbClr val="7A1743"/>
              </a:solidFill>
              <a:latin typeface="Roboto Mono"/>
              <a:ea typeface="Roboto Mono"/>
              <a:cs typeface="Roboto Mono"/>
              <a:sym typeface="Roboto Mono"/>
            </a:endParaRPr>
          </a:p>
          <a:p>
            <a:pPr marL="0" marR="0" lvl="0" indent="0" algn="ctr" rtl="0">
              <a:lnSpc>
                <a:spcPct val="115000"/>
              </a:lnSpc>
              <a:spcBef>
                <a:spcPts val="852"/>
              </a:spcBef>
              <a:spcAft>
                <a:spcPts val="0"/>
              </a:spcAft>
              <a:buClr>
                <a:schemeClr val="dk1"/>
              </a:buClr>
              <a:buFont typeface="Georgia"/>
              <a:buNone/>
            </a:pPr>
            <a:r>
              <a:rPr lang="en-US" sz="2200" i="0" u="none" strike="noStrike" cap="none">
                <a:solidFill>
                  <a:srgbClr val="7A1743"/>
                </a:solidFill>
                <a:latin typeface="Roboto Mono"/>
                <a:ea typeface="Roboto Mono"/>
                <a:cs typeface="Roboto Mono"/>
                <a:sym typeface="Roboto Mono"/>
              </a:rPr>
              <a:t> =</a:t>
            </a:r>
            <a:r>
              <a:rPr lang="en-US" sz="2200" b="1" i="0" u="none" strike="noStrike" cap="none">
                <a:solidFill>
                  <a:srgbClr val="7A1743"/>
                </a:solidFill>
                <a:highlight>
                  <a:srgbClr val="FFFFFF"/>
                </a:highlight>
                <a:latin typeface="Roboto Mono"/>
                <a:ea typeface="Roboto Mono"/>
                <a:cs typeface="Roboto Mono"/>
                <a:sym typeface="Roboto Mono"/>
              </a:rPr>
              <a:t>HLOOKUP</a:t>
            </a:r>
            <a:r>
              <a:rPr lang="en-US" sz="2200" i="0" u="none" strike="noStrike" cap="none">
                <a:solidFill>
                  <a:srgbClr val="7A1743"/>
                </a:solidFill>
                <a:highlight>
                  <a:srgbClr val="FFFFFF"/>
                </a:highlight>
                <a:latin typeface="Roboto Mono"/>
                <a:ea typeface="Roboto Mono"/>
                <a:cs typeface="Roboto Mono"/>
                <a:sym typeface="Roboto Mono"/>
              </a:rPr>
              <a:t>(lookup_value, table_array, col_index_num, [range_lookup])</a:t>
            </a:r>
            <a:endParaRPr sz="2200">
              <a:solidFill>
                <a:srgbClr val="7A1743"/>
              </a:solidFill>
              <a:latin typeface="Roboto Mono"/>
              <a:ea typeface="Roboto Mono"/>
              <a:cs typeface="Roboto Mono"/>
              <a:sym typeface="Roboto Mono"/>
            </a:endParaRPr>
          </a:p>
          <a:p>
            <a:pPr marL="162284" marR="0" lvl="0" indent="-9884" algn="l" rtl="0">
              <a:lnSpc>
                <a:spcPct val="115000"/>
              </a:lnSpc>
              <a:spcBef>
                <a:spcPts val="0"/>
              </a:spcBef>
              <a:spcAft>
                <a:spcPts val="0"/>
              </a:spcAft>
              <a:buClr>
                <a:schemeClr val="dk1"/>
              </a:buClr>
              <a:buFont typeface="Georgia"/>
              <a:buNone/>
            </a:pPr>
            <a:endParaRPr sz="2200" b="0" i="0" u="none" strike="noStrike" cap="none">
              <a:solidFill>
                <a:schemeClr val="dk1"/>
              </a:solidFill>
              <a:latin typeface="Helvetica Neue"/>
              <a:ea typeface="Helvetica Neue"/>
              <a:cs typeface="Helvetica Neue"/>
              <a:sym typeface="Helvetica Neue"/>
            </a:endParaRPr>
          </a:p>
          <a:p>
            <a:pPr marL="457200" marR="0" lvl="0" indent="-368300" algn="l" rtl="0">
              <a:lnSpc>
                <a:spcPct val="115000"/>
              </a:lnSpc>
              <a:spcBef>
                <a:spcPts val="0"/>
              </a:spcBef>
              <a:spcAft>
                <a:spcPts val="0"/>
              </a:spcAft>
              <a:buClr>
                <a:schemeClr val="dk1"/>
              </a:buClr>
              <a:buSzPts val="2200"/>
              <a:buFont typeface="Georgia"/>
              <a:buChar char="●"/>
            </a:pPr>
            <a:r>
              <a:rPr lang="en-US" sz="2200" b="1">
                <a:solidFill>
                  <a:schemeClr val="dk1"/>
                </a:solidFill>
                <a:latin typeface="Georgia"/>
                <a:ea typeface="Georgia"/>
                <a:cs typeface="Georgia"/>
                <a:sym typeface="Georgia"/>
              </a:rPr>
              <a:t>V</a:t>
            </a:r>
            <a:r>
              <a:rPr lang="en-US" sz="2200" b="1" i="0" u="none" strike="noStrike" cap="none">
                <a:solidFill>
                  <a:schemeClr val="dk1"/>
                </a:solidFill>
                <a:latin typeface="Georgia"/>
                <a:ea typeface="Georgia"/>
                <a:cs typeface="Georgia"/>
                <a:sym typeface="Georgia"/>
              </a:rPr>
              <a:t>alue</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The value to look for in the first column of a table.</a:t>
            </a:r>
            <a:endParaRPr sz="2200"/>
          </a:p>
          <a:p>
            <a:pPr marL="457200" marR="0" lvl="0" indent="-368300" algn="l" rtl="0">
              <a:lnSpc>
                <a:spcPct val="115000"/>
              </a:lnSpc>
              <a:spcBef>
                <a:spcPts val="0"/>
              </a:spcBef>
              <a:spcAft>
                <a:spcPts val="0"/>
              </a:spcAft>
              <a:buClr>
                <a:schemeClr val="dk1"/>
              </a:buClr>
              <a:buSzPts val="2200"/>
              <a:buFont typeface="Georgia"/>
              <a:buChar char="●"/>
            </a:pPr>
            <a:r>
              <a:rPr lang="en-US" sz="2200" b="1">
                <a:solidFill>
                  <a:schemeClr val="dk1"/>
                </a:solidFill>
                <a:latin typeface="Georgia"/>
                <a:ea typeface="Georgia"/>
                <a:cs typeface="Georgia"/>
                <a:sym typeface="Georgia"/>
              </a:rPr>
              <a:t>T</a:t>
            </a:r>
            <a:r>
              <a:rPr lang="en-US" sz="2200" b="1" i="0" u="none" strike="noStrike" cap="none">
                <a:solidFill>
                  <a:schemeClr val="dk1"/>
                </a:solidFill>
                <a:latin typeface="Georgia"/>
                <a:ea typeface="Georgia"/>
                <a:cs typeface="Georgia"/>
                <a:sym typeface="Georgia"/>
              </a:rPr>
              <a:t>able</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The table from which to retrieve a value.</a:t>
            </a:r>
            <a:endParaRPr sz="2200"/>
          </a:p>
          <a:p>
            <a:pPr marL="457200" marR="0" lvl="0" indent="-368300" algn="l" rtl="0">
              <a:lnSpc>
                <a:spcPct val="115000"/>
              </a:lnSpc>
              <a:spcBef>
                <a:spcPts val="0"/>
              </a:spcBef>
              <a:spcAft>
                <a:spcPts val="0"/>
              </a:spcAft>
              <a:buClr>
                <a:schemeClr val="dk1"/>
              </a:buClr>
              <a:buSzPts val="2200"/>
              <a:buFont typeface="Georgia"/>
              <a:buChar char="●"/>
            </a:pPr>
            <a:r>
              <a:rPr lang="en-US" sz="2200" b="1" i="0" u="none" strike="noStrike" cap="none">
                <a:solidFill>
                  <a:schemeClr val="dk1"/>
                </a:solidFill>
                <a:latin typeface="Georgia"/>
                <a:ea typeface="Georgia"/>
                <a:cs typeface="Georgia"/>
                <a:sym typeface="Georgia"/>
              </a:rPr>
              <a:t>col_index</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The column (row) in a table from which to retrieve a value.</a:t>
            </a:r>
            <a:endParaRPr sz="2200"/>
          </a:p>
          <a:p>
            <a:pPr marL="457200" marR="0" lvl="0" indent="-368300" algn="l" rtl="0">
              <a:lnSpc>
                <a:spcPct val="115000"/>
              </a:lnSpc>
              <a:spcBef>
                <a:spcPts val="0"/>
              </a:spcBef>
              <a:spcAft>
                <a:spcPts val="0"/>
              </a:spcAft>
              <a:buClr>
                <a:schemeClr val="dk1"/>
              </a:buClr>
              <a:buSzPts val="2200"/>
              <a:buFont typeface="Georgia"/>
              <a:buChar char="●"/>
            </a:pPr>
            <a:r>
              <a:rPr lang="en-US" sz="2200" b="1" i="0" u="none" strike="noStrike" cap="none">
                <a:solidFill>
                  <a:schemeClr val="dk1"/>
                </a:solidFill>
                <a:latin typeface="Georgia"/>
                <a:ea typeface="Georgia"/>
                <a:cs typeface="Georgia"/>
                <a:sym typeface="Georgia"/>
              </a:rPr>
              <a:t>range_lookup</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[optional]</a:t>
            </a:r>
            <a:endParaRPr sz="2200"/>
          </a:p>
          <a:p>
            <a:pPr marL="914400" marR="0" lvl="1" indent="-368300" algn="l" rtl="0">
              <a:lnSpc>
                <a:spcPct val="115000"/>
              </a:lnSpc>
              <a:spcBef>
                <a:spcPts val="0"/>
              </a:spcBef>
              <a:spcAft>
                <a:spcPts val="0"/>
              </a:spcAft>
              <a:buClr>
                <a:schemeClr val="dk1"/>
              </a:buClr>
              <a:buSzPts val="2200"/>
              <a:buFont typeface="Georgia"/>
              <a:buChar char="○"/>
            </a:pPr>
            <a:r>
              <a:rPr lang="en-US" sz="2200" b="1" i="0" u="none" strike="noStrike" cap="none">
                <a:solidFill>
                  <a:srgbClr val="7A1743"/>
                </a:solidFill>
                <a:latin typeface="Roboto Mono"/>
                <a:ea typeface="Roboto Mono"/>
                <a:cs typeface="Roboto Mono"/>
                <a:sym typeface="Roboto Mono"/>
              </a:rPr>
              <a:t>TRUE</a:t>
            </a:r>
            <a:r>
              <a:rPr lang="en-US" sz="2200" i="0" u="none" strike="noStrike" cap="none">
                <a:solidFill>
                  <a:schemeClr val="dk1"/>
                </a:solidFill>
                <a:latin typeface="Roboto Mono"/>
                <a:ea typeface="Roboto Mono"/>
                <a:cs typeface="Roboto Mono"/>
                <a:sym typeface="Roboto Mono"/>
              </a:rPr>
              <a:t> </a:t>
            </a:r>
            <a:r>
              <a:rPr lang="en-US" sz="2200" b="0" i="0" u="none" strike="noStrike" cap="none">
                <a:solidFill>
                  <a:schemeClr val="dk1"/>
                </a:solidFill>
                <a:latin typeface="Georgia"/>
                <a:ea typeface="Georgia"/>
                <a:cs typeface="Georgia"/>
                <a:sym typeface="Georgia"/>
              </a:rPr>
              <a:t>= </a:t>
            </a:r>
            <a:r>
              <a:rPr lang="en-US" sz="2200">
                <a:solidFill>
                  <a:schemeClr val="dk1"/>
                </a:solidFill>
              </a:rPr>
              <a:t>A</a:t>
            </a:r>
            <a:r>
              <a:rPr lang="en-US" sz="2200" b="0" i="0" u="none" strike="noStrike" cap="none">
                <a:solidFill>
                  <a:schemeClr val="dk1"/>
                </a:solidFill>
                <a:latin typeface="Georgia"/>
                <a:ea typeface="Georgia"/>
                <a:cs typeface="Georgia"/>
                <a:sym typeface="Georgia"/>
              </a:rPr>
              <a:t>pproximate match. (</a:t>
            </a:r>
            <a:r>
              <a:rPr lang="en-US" sz="2200">
                <a:solidFill>
                  <a:schemeClr val="dk1"/>
                </a:solidFill>
              </a:rPr>
              <a:t>D</a:t>
            </a:r>
            <a:r>
              <a:rPr lang="en-US" sz="2200" b="0" i="0" u="none" strike="noStrike" cap="none">
                <a:solidFill>
                  <a:schemeClr val="dk1"/>
                </a:solidFill>
                <a:latin typeface="Georgia"/>
                <a:ea typeface="Georgia"/>
                <a:cs typeface="Georgia"/>
                <a:sym typeface="Georgia"/>
              </a:rPr>
              <a:t>efault)</a:t>
            </a:r>
            <a:endParaRPr sz="2200"/>
          </a:p>
          <a:p>
            <a:pPr marL="914400" marR="0" lvl="1" indent="-368300" algn="l" rtl="0">
              <a:lnSpc>
                <a:spcPct val="115000"/>
              </a:lnSpc>
              <a:spcBef>
                <a:spcPts val="0"/>
              </a:spcBef>
              <a:spcAft>
                <a:spcPts val="0"/>
              </a:spcAft>
              <a:buClr>
                <a:schemeClr val="dk1"/>
              </a:buClr>
              <a:buSzPts val="2200"/>
              <a:buFont typeface="Georgia"/>
              <a:buChar char="○"/>
            </a:pPr>
            <a:r>
              <a:rPr lang="en-US" sz="2200" b="1" i="0" u="none" strike="noStrike" cap="none">
                <a:solidFill>
                  <a:srgbClr val="7A1743"/>
                </a:solidFill>
                <a:latin typeface="Roboto Mono"/>
                <a:ea typeface="Roboto Mono"/>
                <a:cs typeface="Roboto Mono"/>
                <a:sym typeface="Roboto Mono"/>
              </a:rPr>
              <a:t>FALSE</a:t>
            </a:r>
            <a:r>
              <a:rPr lang="en-US" sz="2200" b="0" i="0" u="none" strike="noStrike" cap="none">
                <a:solidFill>
                  <a:schemeClr val="dk1"/>
                </a:solidFill>
                <a:latin typeface="Georgia"/>
                <a:ea typeface="Georgia"/>
                <a:cs typeface="Georgia"/>
                <a:sym typeface="Georgia"/>
              </a:rPr>
              <a:t> = </a:t>
            </a:r>
            <a:r>
              <a:rPr lang="en-US" sz="2200">
                <a:solidFill>
                  <a:schemeClr val="dk1"/>
                </a:solidFill>
              </a:rPr>
              <a:t>E</a:t>
            </a:r>
            <a:r>
              <a:rPr lang="en-US" sz="2200" b="0" i="0" u="none" strike="noStrike" cap="none">
                <a:solidFill>
                  <a:schemeClr val="dk1"/>
                </a:solidFill>
                <a:latin typeface="Georgia"/>
                <a:ea typeface="Georgia"/>
                <a:cs typeface="Georgia"/>
                <a:sym typeface="Georgia"/>
              </a:rPr>
              <a:t>xact match.</a:t>
            </a:r>
            <a:endParaRPr sz="2200" b="0" i="0" u="none" strike="noStrike" cap="none">
              <a:solidFill>
                <a:schemeClr val="dk1"/>
              </a:solidFill>
              <a:latin typeface="Georgia"/>
              <a:ea typeface="Georgia"/>
              <a:cs typeface="Georgia"/>
              <a:sym typeface="Georgia"/>
            </a:endParaRPr>
          </a:p>
          <a:p>
            <a:pPr marL="0" marR="0" lvl="0" indent="0" algn="ctr" rtl="0">
              <a:lnSpc>
                <a:spcPct val="115000"/>
              </a:lnSpc>
              <a:spcBef>
                <a:spcPts val="0"/>
              </a:spcBef>
              <a:spcAft>
                <a:spcPts val="0"/>
              </a:spcAft>
              <a:buClr>
                <a:srgbClr val="000000"/>
              </a:buClr>
              <a:buFont typeface="Georgia"/>
              <a:buNone/>
            </a:pPr>
            <a:endParaRPr sz="2200" b="0" i="0" u="none" strike="noStrike" cap="none">
              <a:solidFill>
                <a:schemeClr val="dk1"/>
              </a:solidFill>
              <a:highlight>
                <a:srgbClr val="FFFFFF"/>
              </a:highlight>
              <a:latin typeface="Helvetica Neue"/>
              <a:ea typeface="Helvetica Neue"/>
              <a:cs typeface="Helvetica Neue"/>
              <a:sym typeface="Helvetica Neue"/>
            </a:endParaRPr>
          </a:p>
        </p:txBody>
      </p:sp>
      <p:sp>
        <p:nvSpPr>
          <p:cNvPr id="1260" name="Shape 1260"/>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VLOOKUP &amp; HLOOKUP: S</a:t>
            </a:r>
            <a:r>
              <a:rPr lang="en-US" sz="3200" b="1">
                <a:latin typeface="Oswald"/>
                <a:ea typeface="Oswald"/>
                <a:cs typeface="Oswald"/>
                <a:sym typeface="Oswald"/>
              </a:rPr>
              <a:t>YNTAX SUMMARY</a:t>
            </a:r>
            <a:endParaRPr/>
          </a:p>
        </p:txBody>
      </p: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body" idx="1"/>
          </p:nvPr>
        </p:nvSpPr>
        <p:spPr>
          <a:xfrm>
            <a:off x="635000" y="1526601"/>
            <a:ext cx="11995150" cy="5122774"/>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Font typeface="Roboto Mono"/>
              <a:buNone/>
            </a:pPr>
            <a:r>
              <a:rPr lang="en-US" sz="2400" b="1">
                <a:solidFill>
                  <a:srgbClr val="7A1743"/>
                </a:solidFill>
                <a:latin typeface="Roboto Mono"/>
                <a:ea typeface="Roboto Mono"/>
                <a:cs typeface="Roboto Mono"/>
                <a:sym typeface="Roboto Mono"/>
              </a:rPr>
              <a:t>MATCH</a:t>
            </a:r>
            <a:r>
              <a:rPr lang="en-US" sz="2400" b="0" i="0" u="none" strike="noStrike" cap="none">
                <a:solidFill>
                  <a:srgbClr val="000000"/>
                </a:solidFill>
                <a:latin typeface="Georgia"/>
                <a:ea typeface="Georgia"/>
                <a:cs typeface="Georgia"/>
                <a:sym typeface="Georgia"/>
              </a:rPr>
              <a:t> returns </a:t>
            </a:r>
            <a:r>
              <a:rPr lang="en-US" sz="2400">
                <a:latin typeface="Georgia"/>
                <a:ea typeface="Georgia"/>
                <a:cs typeface="Georgia"/>
                <a:sym typeface="Georgia"/>
              </a:rPr>
              <a:t>the</a:t>
            </a:r>
            <a:r>
              <a:rPr lang="en-US" sz="2400" b="0" i="0" u="none" strike="noStrike" cap="none">
                <a:solidFill>
                  <a:srgbClr val="000000"/>
                </a:solidFill>
                <a:latin typeface="Georgia"/>
                <a:ea typeface="Georgia"/>
                <a:cs typeface="Georgia"/>
                <a:sym typeface="Georgia"/>
              </a:rPr>
              <a:t> </a:t>
            </a:r>
            <a:r>
              <a:rPr lang="en-US" sz="2400" b="1" i="0" u="none" strike="noStrike" cap="none">
                <a:solidFill>
                  <a:srgbClr val="000000"/>
                </a:solidFill>
                <a:latin typeface="Georgia"/>
                <a:ea typeface="Georgia"/>
                <a:cs typeface="Georgia"/>
                <a:sym typeface="Georgia"/>
              </a:rPr>
              <a:t>position</a:t>
            </a:r>
            <a:r>
              <a:rPr lang="en-US" sz="2400" b="0" i="0" u="none" strike="noStrike" cap="none">
                <a:solidFill>
                  <a:srgbClr val="000000"/>
                </a:solidFill>
                <a:latin typeface="Georgia"/>
                <a:ea typeface="Georgia"/>
                <a:cs typeface="Georgia"/>
                <a:sym typeface="Georgia"/>
              </a:rPr>
              <a:t> of an </a:t>
            </a:r>
            <a:r>
              <a:rPr lang="en-US" sz="2400" b="1" i="0" u="none" strike="noStrike" cap="none">
                <a:solidFill>
                  <a:srgbClr val="000000"/>
                </a:solidFill>
                <a:latin typeface="Georgia"/>
                <a:ea typeface="Georgia"/>
                <a:cs typeface="Georgia"/>
                <a:sym typeface="Georgia"/>
              </a:rPr>
              <a:t>item</a:t>
            </a:r>
            <a:r>
              <a:rPr lang="en-US" sz="2400" b="0" i="0" u="none" strike="noStrike" cap="none">
                <a:solidFill>
                  <a:srgbClr val="000000"/>
                </a:solidFill>
                <a:latin typeface="Georgia"/>
                <a:ea typeface="Georgia"/>
                <a:cs typeface="Georgia"/>
                <a:sym typeface="Georgia"/>
              </a:rPr>
              <a:t> in an </a:t>
            </a:r>
            <a:r>
              <a:rPr lang="en-US" sz="2400" b="1" i="0" u="none" strike="noStrike" cap="none">
                <a:solidFill>
                  <a:srgbClr val="000000"/>
                </a:solidFill>
                <a:latin typeface="Georgia"/>
                <a:ea typeface="Georgia"/>
                <a:cs typeface="Georgia"/>
                <a:sym typeface="Georgia"/>
              </a:rPr>
              <a:t>array </a:t>
            </a:r>
            <a:r>
              <a:rPr lang="en-US" sz="2400" b="0" i="0" u="none" strike="noStrike" cap="none">
                <a:solidFill>
                  <a:srgbClr val="000000"/>
                </a:solidFill>
                <a:latin typeface="Georgia"/>
                <a:ea typeface="Georgia"/>
                <a:cs typeface="Georgia"/>
                <a:sym typeface="Georgia"/>
              </a:rPr>
              <a:t>that </a:t>
            </a:r>
            <a:r>
              <a:rPr lang="en-US" sz="2400" b="1" i="0" u="none" strike="noStrike" cap="none">
                <a:solidFill>
                  <a:srgbClr val="000000"/>
                </a:solidFill>
                <a:latin typeface="Georgia"/>
                <a:ea typeface="Georgia"/>
                <a:cs typeface="Georgia"/>
                <a:sym typeface="Georgia"/>
              </a:rPr>
              <a:t>matches</a:t>
            </a:r>
            <a:r>
              <a:rPr lang="en-US" sz="2400" b="0" i="0" u="none" strike="noStrike" cap="none">
                <a:solidFill>
                  <a:srgbClr val="000000"/>
                </a:solidFill>
                <a:latin typeface="Georgia"/>
                <a:ea typeface="Georgia"/>
                <a:cs typeface="Georgia"/>
                <a:sym typeface="Georgia"/>
              </a:rPr>
              <a:t> a </a:t>
            </a:r>
            <a:r>
              <a:rPr lang="en-US" sz="2400" b="1" i="0" u="none" strike="noStrike" cap="none">
                <a:solidFill>
                  <a:srgbClr val="000000"/>
                </a:solidFill>
                <a:latin typeface="Georgia"/>
                <a:ea typeface="Georgia"/>
                <a:cs typeface="Georgia"/>
                <a:sym typeface="Georgia"/>
              </a:rPr>
              <a:t>value</a:t>
            </a:r>
            <a:r>
              <a:rPr lang="en-US" sz="2400" b="0" i="0" u="none" strike="noStrike" cap="none">
                <a:solidFill>
                  <a:srgbClr val="000000"/>
                </a:solidFill>
                <a:latin typeface="Georgia"/>
                <a:ea typeface="Georgia"/>
                <a:cs typeface="Georgia"/>
                <a:sym typeface="Georgia"/>
              </a:rPr>
              <a:t>.</a:t>
            </a:r>
            <a:br>
              <a:rPr lang="en-US" sz="2400" b="0" i="0" u="none" strike="noStrike" cap="none">
                <a:solidFill>
                  <a:srgbClr val="000000"/>
                </a:solidFill>
                <a:latin typeface="Georgia"/>
                <a:ea typeface="Georgia"/>
                <a:cs typeface="Georgia"/>
                <a:sym typeface="Georgia"/>
              </a:rPr>
            </a:br>
            <a:endParaRPr sz="2400" b="1">
              <a:latin typeface="Georgia"/>
              <a:ea typeface="Georgia"/>
              <a:cs typeface="Georgia"/>
              <a:sym typeface="Georgia"/>
            </a:endParaRPr>
          </a:p>
          <a:p>
            <a:pPr marL="457200" lvl="0" indent="-381000" rtl="0">
              <a:lnSpc>
                <a:spcPct val="115000"/>
              </a:lnSpc>
              <a:spcBef>
                <a:spcPts val="0"/>
              </a:spcBef>
              <a:spcAft>
                <a:spcPts val="0"/>
              </a:spcAft>
              <a:buSzPts val="2400"/>
              <a:buChar char="●"/>
            </a:pPr>
            <a:r>
              <a:rPr lang="en-US" sz="2400" b="1">
                <a:solidFill>
                  <a:schemeClr val="dk1"/>
                </a:solidFill>
                <a:latin typeface="Georgia"/>
                <a:ea typeface="Georgia"/>
                <a:cs typeface="Georgia"/>
                <a:sym typeface="Georgia"/>
              </a:rPr>
              <a:t>Syntax</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MATCH</a:t>
            </a:r>
            <a:r>
              <a:rPr lang="en-US" sz="2400">
                <a:solidFill>
                  <a:srgbClr val="7A1743"/>
                </a:solidFill>
                <a:latin typeface="Roboto Mono"/>
                <a:ea typeface="Roboto Mono"/>
                <a:cs typeface="Roboto Mono"/>
                <a:sym typeface="Roboto Mono"/>
              </a:rPr>
              <a:t>(Lookup_value, Lookup_array, Match_type)</a:t>
            </a:r>
            <a:br>
              <a:rPr lang="en-US" sz="1000">
                <a:solidFill>
                  <a:srgbClr val="7A1743"/>
                </a:solidFill>
                <a:latin typeface="Roboto Mono"/>
                <a:ea typeface="Roboto Mono"/>
                <a:cs typeface="Roboto Mono"/>
                <a:sym typeface="Roboto Mono"/>
              </a:rPr>
            </a:br>
            <a:endParaRPr sz="1000">
              <a:solidFill>
                <a:srgbClr val="7A1743"/>
              </a:solidFill>
              <a:latin typeface="Roboto Mono"/>
              <a:ea typeface="Roboto Mono"/>
              <a:cs typeface="Roboto Mono"/>
              <a:sym typeface="Roboto Mono"/>
            </a:endParaRPr>
          </a:p>
          <a:p>
            <a:pPr marL="914400" lvl="1" indent="-381000" rtl="0">
              <a:lnSpc>
                <a:spcPct val="115000"/>
              </a:lnSpc>
              <a:spcBef>
                <a:spcPts val="0"/>
              </a:spcBef>
              <a:spcAft>
                <a:spcPts val="0"/>
              </a:spcAft>
              <a:buSzPts val="2400"/>
              <a:buFont typeface="Roboto Mono"/>
              <a:buChar char="○"/>
            </a:pPr>
            <a:r>
              <a:rPr lang="en-US" sz="2400" b="1">
                <a:solidFill>
                  <a:schemeClr val="dk1"/>
                </a:solidFill>
                <a:latin typeface="Georgia"/>
                <a:ea typeface="Georgia"/>
                <a:cs typeface="Georgia"/>
                <a:sym typeface="Georgia"/>
              </a:rPr>
              <a:t>Lookup_value</a:t>
            </a:r>
            <a:r>
              <a:rPr lang="en-US" sz="2400">
                <a:solidFill>
                  <a:schemeClr val="dk1"/>
                </a:solidFill>
                <a:latin typeface="Georgia"/>
                <a:ea typeface="Georgia"/>
                <a:cs typeface="Georgia"/>
                <a:sym typeface="Georgia"/>
              </a:rPr>
              <a:t>: Value or cell reference.</a:t>
            </a:r>
            <a:endParaRPr sz="2400">
              <a:solidFill>
                <a:schemeClr val="dk1"/>
              </a:solidFill>
            </a:endParaRPr>
          </a:p>
          <a:p>
            <a:pPr marL="914400" lvl="1" indent="-381000" rtl="0">
              <a:lnSpc>
                <a:spcPct val="115000"/>
              </a:lnSpc>
              <a:spcBef>
                <a:spcPts val="0"/>
              </a:spcBef>
              <a:spcAft>
                <a:spcPts val="0"/>
              </a:spcAft>
              <a:buSzPts val="2400"/>
              <a:buFont typeface="Roboto Mono"/>
              <a:buChar char="○"/>
            </a:pPr>
            <a:r>
              <a:rPr lang="en-US" sz="2400" b="1">
                <a:solidFill>
                  <a:schemeClr val="dk1"/>
                </a:solidFill>
                <a:latin typeface="Georgia"/>
                <a:ea typeface="Georgia"/>
                <a:cs typeface="Georgia"/>
                <a:sym typeface="Georgia"/>
              </a:rPr>
              <a:t>Lookup_arrange</a:t>
            </a:r>
            <a:r>
              <a:rPr lang="en-US" sz="2400">
                <a:solidFill>
                  <a:schemeClr val="dk1"/>
                </a:solidFill>
                <a:latin typeface="Georgia"/>
                <a:ea typeface="Georgia"/>
                <a:cs typeface="Georgia"/>
                <a:sym typeface="Georgia"/>
              </a:rPr>
              <a:t>: Named range or specified cells.</a:t>
            </a:r>
            <a:endParaRPr sz="2400">
              <a:solidFill>
                <a:schemeClr val="dk1"/>
              </a:solidFill>
            </a:endParaRPr>
          </a:p>
          <a:p>
            <a:pPr marL="914400" lvl="1" indent="-381000" rtl="0">
              <a:lnSpc>
                <a:spcPct val="115000"/>
              </a:lnSpc>
              <a:spcBef>
                <a:spcPts val="0"/>
              </a:spcBef>
              <a:spcAft>
                <a:spcPts val="0"/>
              </a:spcAft>
              <a:buSzPts val="2400"/>
              <a:buFont typeface="Roboto Mono"/>
              <a:buChar char="○"/>
            </a:pPr>
            <a:r>
              <a:rPr lang="en-US" sz="2400" b="1">
                <a:solidFill>
                  <a:schemeClr val="dk1"/>
                </a:solidFill>
                <a:latin typeface="Georgia"/>
                <a:ea typeface="Georgia"/>
                <a:cs typeface="Georgia"/>
                <a:sym typeface="Georgia"/>
              </a:rPr>
              <a:t>Match_type</a:t>
            </a:r>
            <a:r>
              <a:rPr lang="en-US" sz="2400">
                <a:solidFill>
                  <a:schemeClr val="dk1"/>
                </a:solidFill>
                <a:latin typeface="Georgia"/>
                <a:ea typeface="Georgia"/>
                <a:cs typeface="Georgia"/>
                <a:sym typeface="Georgia"/>
              </a:rPr>
              <a:t>:  “0”: Exactly equal to lookup_value.</a:t>
            </a:r>
            <a:endParaRPr sz="2400">
              <a:solidFill>
                <a:schemeClr val="dk1"/>
              </a:solidFill>
            </a:endParaRPr>
          </a:p>
          <a:p>
            <a:pPr marL="1371600" lvl="2" indent="-381000" rtl="0">
              <a:lnSpc>
                <a:spcPct val="115000"/>
              </a:lnSpc>
              <a:spcBef>
                <a:spcPts val="0"/>
              </a:spcBef>
              <a:spcAft>
                <a:spcPts val="0"/>
              </a:spcAft>
              <a:buSzPts val="2400"/>
              <a:buFont typeface="Roboto Mono"/>
              <a:buChar char="■"/>
            </a:pPr>
            <a:r>
              <a:rPr lang="en-US" sz="2400">
                <a:solidFill>
                  <a:schemeClr val="dk1"/>
                </a:solidFill>
                <a:latin typeface="Georgia"/>
                <a:ea typeface="Georgia"/>
                <a:cs typeface="Georgia"/>
                <a:sym typeface="Georgia"/>
              </a:rPr>
              <a:t>“-1”: Smallest value</a:t>
            </a:r>
            <a:r>
              <a:rPr lang="en-US" sz="2400" b="1">
                <a:solidFill>
                  <a:schemeClr val="dk1"/>
                </a:solidFill>
                <a:latin typeface="Georgia"/>
                <a:ea typeface="Georgia"/>
                <a:cs typeface="Georgia"/>
                <a:sym typeface="Georgia"/>
              </a:rPr>
              <a:t> &gt;</a:t>
            </a:r>
            <a:r>
              <a:rPr lang="en-US" sz="2400">
                <a:solidFill>
                  <a:schemeClr val="dk1"/>
                </a:solidFill>
                <a:latin typeface="Georgia"/>
                <a:ea typeface="Georgia"/>
                <a:cs typeface="Georgia"/>
                <a:sym typeface="Georgia"/>
              </a:rPr>
              <a:t> or = lookup_value.*</a:t>
            </a:r>
            <a:endParaRPr sz="2400">
              <a:solidFill>
                <a:schemeClr val="dk1"/>
              </a:solidFill>
            </a:endParaRPr>
          </a:p>
          <a:p>
            <a:pPr marL="1371600" lvl="2" indent="-381000" rtl="0">
              <a:lnSpc>
                <a:spcPct val="115000"/>
              </a:lnSpc>
              <a:spcBef>
                <a:spcPts val="0"/>
              </a:spcBef>
              <a:spcAft>
                <a:spcPts val="0"/>
              </a:spcAft>
              <a:buSzPts val="2400"/>
              <a:buFont typeface="Roboto Mono"/>
              <a:buChar char="■"/>
            </a:pPr>
            <a:r>
              <a:rPr lang="en-US" sz="2400">
                <a:solidFill>
                  <a:schemeClr val="dk1"/>
                </a:solidFill>
                <a:latin typeface="Georgia"/>
                <a:ea typeface="Georgia"/>
                <a:cs typeface="Georgia"/>
                <a:sym typeface="Georgia"/>
              </a:rPr>
              <a:t>“1”: Largest value </a:t>
            </a:r>
            <a:r>
              <a:rPr lang="en-US" sz="2400" b="1">
                <a:solidFill>
                  <a:schemeClr val="dk1"/>
                </a:solidFill>
                <a:latin typeface="Georgia"/>
                <a:ea typeface="Georgia"/>
                <a:cs typeface="Georgia"/>
                <a:sym typeface="Georgia"/>
              </a:rPr>
              <a:t>&lt;</a:t>
            </a:r>
            <a:r>
              <a:rPr lang="en-US" sz="2400">
                <a:solidFill>
                  <a:schemeClr val="dk1"/>
                </a:solidFill>
                <a:latin typeface="Georgia"/>
                <a:ea typeface="Georgia"/>
                <a:cs typeface="Georgia"/>
                <a:sym typeface="Georgia"/>
              </a:rPr>
              <a:t> or = lookup_value.*</a:t>
            </a:r>
            <a:br>
              <a:rPr lang="en-US" sz="2400">
                <a:solidFill>
                  <a:schemeClr val="dk1"/>
                </a:solidFill>
                <a:latin typeface="Georgia"/>
                <a:ea typeface="Georgia"/>
                <a:cs typeface="Georgia"/>
                <a:sym typeface="Georgia"/>
              </a:rPr>
            </a:br>
            <a:endParaRPr sz="2400">
              <a:latin typeface="Roboto Mono"/>
              <a:ea typeface="Roboto Mono"/>
              <a:cs typeface="Roboto Mono"/>
              <a:sym typeface="Roboto Mono"/>
            </a:endParaRPr>
          </a:p>
          <a:p>
            <a:pPr marL="457200" marR="0" lvl="0" indent="-381000" algn="l" rtl="0">
              <a:lnSpc>
                <a:spcPct val="115000"/>
              </a:lnSpc>
              <a:spcBef>
                <a:spcPts val="0"/>
              </a:spcBef>
              <a:spcAft>
                <a:spcPts val="0"/>
              </a:spcAft>
              <a:buSzPts val="2400"/>
              <a:buChar char="●"/>
            </a:pPr>
            <a:r>
              <a:rPr lang="en-US" sz="2400" b="1">
                <a:latin typeface="Georgia"/>
                <a:ea typeface="Georgia"/>
                <a:cs typeface="Georgia"/>
                <a:sym typeface="Georgia"/>
              </a:rPr>
              <a:t>Example: </a:t>
            </a:r>
            <a:r>
              <a:rPr lang="en-US" sz="2400">
                <a:solidFill>
                  <a:schemeClr val="dk1"/>
                </a:solidFill>
                <a:latin typeface="Georgia"/>
                <a:ea typeface="Georgia"/>
                <a:cs typeface="Georgia"/>
                <a:sym typeface="Georgia"/>
              </a:rPr>
              <a:t>I want to find the first occurrence of the words “Order Error” in the column containing order completion status.</a:t>
            </a:r>
            <a:endParaRPr sz="2400">
              <a:solidFill>
                <a:srgbClr val="7A1743"/>
              </a:solidFill>
            </a:endParaRPr>
          </a:p>
          <a:p>
            <a:pPr marL="0" marR="0" lvl="0" indent="0" algn="l" rtl="0">
              <a:lnSpc>
                <a:spcPct val="115000"/>
              </a:lnSpc>
              <a:spcBef>
                <a:spcPts val="0"/>
              </a:spcBef>
              <a:spcAft>
                <a:spcPts val="0"/>
              </a:spcAft>
              <a:buClr>
                <a:srgbClr val="000000"/>
              </a:buClr>
              <a:buFont typeface="Arial"/>
              <a:buNone/>
            </a:pPr>
            <a:endParaRPr sz="2400" b="0" i="0" u="none" strike="noStrike" cap="none">
              <a:solidFill>
                <a:srgbClr val="000000"/>
              </a:solidFill>
              <a:latin typeface="Roboto Mono"/>
              <a:ea typeface="Roboto Mono"/>
              <a:cs typeface="Roboto Mono"/>
              <a:sym typeface="Roboto Mono"/>
            </a:endParaRPr>
          </a:p>
          <a:p>
            <a:pPr marL="0" marR="0" lvl="1" indent="0" algn="l" rtl="0">
              <a:lnSpc>
                <a:spcPct val="115000"/>
              </a:lnSpc>
              <a:spcBef>
                <a:spcPts val="0"/>
              </a:spcBef>
              <a:spcAft>
                <a:spcPts val="0"/>
              </a:spcAft>
              <a:buClr>
                <a:srgbClr val="000000"/>
              </a:buClr>
              <a:buFont typeface="Merriweather Sans"/>
              <a:buNone/>
            </a:pPr>
            <a:endParaRPr sz="2400" b="0" i="0" u="none" strike="noStrike" cap="none">
              <a:solidFill>
                <a:srgbClr val="000000"/>
              </a:solidFill>
              <a:latin typeface="Georgia"/>
              <a:ea typeface="Georgia"/>
              <a:cs typeface="Georgia"/>
              <a:sym typeface="Georgia"/>
            </a:endParaRPr>
          </a:p>
          <a:p>
            <a:pPr marL="2743200" marR="0" lvl="5" indent="0" algn="l" rtl="0">
              <a:lnSpc>
                <a:spcPct val="115000"/>
              </a:lnSpc>
              <a:spcBef>
                <a:spcPts val="0"/>
              </a:spcBef>
              <a:spcAft>
                <a:spcPts val="0"/>
              </a:spcAft>
              <a:buClr>
                <a:srgbClr val="000000"/>
              </a:buClr>
              <a:buFont typeface="Arial"/>
              <a:buNone/>
            </a:pPr>
            <a:endParaRPr sz="2400">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Georgia"/>
              <a:buNone/>
            </a:pPr>
            <a:endParaRPr sz="2400"/>
          </a:p>
        </p:txBody>
      </p:sp>
      <p:sp>
        <p:nvSpPr>
          <p:cNvPr id="1266" name="Shape 126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INTRODUCTION TO INDEX AND MATCH</a:t>
            </a:r>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Shape 1271"/>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272" name="Shape 1272"/>
          <p:cNvSpPr/>
          <p:nvPr/>
        </p:nvSpPr>
        <p:spPr>
          <a:xfrm>
            <a:off x="635000" y="179324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INTRODUCTION: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INDEX AND MATCH</a:t>
            </a:r>
            <a:endParaRPr sz="8000" b="1" i="0" u="none" strike="noStrike" cap="none">
              <a:solidFill>
                <a:srgbClr val="FFFFFF"/>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Demo</a:t>
            </a:r>
            <a:endParaRPr sz="8000" b="1">
              <a:solidFill>
                <a:srgbClr val="FFFFFF"/>
              </a:solidFill>
              <a:latin typeface="Oswald"/>
              <a:ea typeface="Oswald"/>
              <a:cs typeface="Oswald"/>
              <a:sym typeface="Oswald"/>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276"/>
        <p:cNvGrpSpPr/>
        <p:nvPr/>
      </p:nvGrpSpPr>
      <p:grpSpPr>
        <a:xfrm>
          <a:off x="0" y="0"/>
          <a:ext cx="0" cy="0"/>
          <a:chOff x="0" y="0"/>
          <a:chExt cx="0" cy="0"/>
        </a:xfrm>
      </p:grpSpPr>
      <p:sp>
        <p:nvSpPr>
          <p:cNvPr id="1277" name="Shape 1277"/>
          <p:cNvSpPr txBox="1">
            <a:spLocks noGrp="1"/>
          </p:cNvSpPr>
          <p:nvPr>
            <p:ph type="body" idx="1"/>
          </p:nvPr>
        </p:nvSpPr>
        <p:spPr>
          <a:xfrm>
            <a:off x="635000" y="1236925"/>
            <a:ext cx="11734800" cy="3810000"/>
          </a:xfrm>
          <a:prstGeom prst="rect">
            <a:avLst/>
          </a:prstGeom>
          <a:noFill/>
          <a:ln>
            <a:noFill/>
          </a:ln>
        </p:spPr>
        <p:txBody>
          <a:bodyPr spcFirstLastPara="1" wrap="square" lIns="0" tIns="0" rIns="0" bIns="0" anchor="t" anchorCtr="0">
            <a:noAutofit/>
          </a:bodyPr>
          <a:lstStyle/>
          <a:p>
            <a:pPr marL="0" marR="0" lvl="1" indent="0" algn="l" rtl="0">
              <a:lnSpc>
                <a:spcPct val="115000"/>
              </a:lnSpc>
              <a:spcBef>
                <a:spcPts val="1000"/>
              </a:spcBef>
              <a:spcAft>
                <a:spcPts val="0"/>
              </a:spcAft>
              <a:buClr>
                <a:schemeClr val="dk1"/>
              </a:buClr>
              <a:buFont typeface="Merriweather Sans"/>
              <a:buNone/>
            </a:pPr>
            <a:r>
              <a:rPr lang="en-US" sz="2400" b="1" i="0" u="none" strike="noStrike" cap="none">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HLOOKUP</a:t>
            </a:r>
            <a:r>
              <a:rPr lang="en-US" sz="2400" b="0" i="0" u="none" strike="noStrike" cap="none">
                <a:solidFill>
                  <a:schemeClr val="dk1"/>
                </a:solidFill>
                <a:latin typeface="Georgia"/>
                <a:ea typeface="Georgia"/>
                <a:cs typeface="Georgia"/>
                <a:sym typeface="Georgia"/>
              </a:rPr>
              <a:t>) are great for “looking up” data, but they do have two significant limitations: </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100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They are </a:t>
            </a:r>
            <a:r>
              <a:rPr lang="en-US" sz="2400" b="1">
                <a:solidFill>
                  <a:schemeClr val="dk1"/>
                </a:solidFill>
                <a:latin typeface="Georgia"/>
                <a:ea typeface="Georgia"/>
                <a:cs typeface="Georgia"/>
                <a:sym typeface="Georgia"/>
              </a:rPr>
              <a:t>unidirectional</a:t>
            </a:r>
            <a:r>
              <a:rPr lang="en-US" sz="2400">
                <a:solidFill>
                  <a:schemeClr val="dk1"/>
                </a:solidFill>
                <a:latin typeface="Georgia"/>
                <a:ea typeface="Georgia"/>
                <a:cs typeface="Georgia"/>
                <a:sym typeface="Georgia"/>
              </a:rPr>
              <a:t>, meaning they</a:t>
            </a:r>
            <a:r>
              <a:rPr lang="en-US" sz="2400" b="0" i="0" u="none" strike="noStrike" cap="none">
                <a:solidFill>
                  <a:schemeClr val="dk1"/>
                </a:solidFill>
                <a:latin typeface="Georgia"/>
                <a:ea typeface="Georgia"/>
                <a:cs typeface="Georgia"/>
                <a:sym typeface="Georgia"/>
              </a:rPr>
              <a:t> must work with indexes fixed to the left side (</a:t>
            </a:r>
            <a:r>
              <a:rPr lang="en-US" sz="2400" b="1">
                <a:solidFill>
                  <a:srgbClr val="7A1743"/>
                </a:solidFill>
                <a:latin typeface="Roboto Mono"/>
                <a:ea typeface="Roboto Mono"/>
                <a:cs typeface="Roboto Mono"/>
                <a:sym typeface="Roboto Mono"/>
              </a:rPr>
              <a:t>VLOOKUP</a:t>
            </a:r>
            <a:r>
              <a:rPr lang="en-US" sz="2400">
                <a:solidFill>
                  <a:schemeClr val="dk1"/>
                </a:solidFill>
                <a:latin typeface="Roboto Mono"/>
                <a:ea typeface="Roboto Mono"/>
                <a:cs typeface="Roboto Mono"/>
                <a:sym typeface="Roboto Mono"/>
              </a:rPr>
              <a:t>)</a:t>
            </a:r>
            <a:r>
              <a:rPr lang="en-US" sz="2400">
                <a:solidFill>
                  <a:schemeClr val="dk1"/>
                </a:solidFill>
                <a:latin typeface="Georgia"/>
                <a:ea typeface="Georgia"/>
                <a:cs typeface="Georgia"/>
                <a:sym typeface="Georgia"/>
              </a:rPr>
              <a:t> or top (</a:t>
            </a:r>
            <a:r>
              <a:rPr lang="en-US" sz="2400" b="1">
                <a:solidFill>
                  <a:srgbClr val="7A1743"/>
                </a:solidFill>
                <a:latin typeface="Roboto Mono"/>
                <a:ea typeface="Roboto Mono"/>
                <a:cs typeface="Roboto Mono"/>
                <a:sym typeface="Roboto Mono"/>
              </a:rPr>
              <a:t>HLOOKUP</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of the </a:t>
            </a:r>
            <a:r>
              <a:rPr lang="en-US" sz="2400">
                <a:solidFill>
                  <a:schemeClr val="dk1"/>
                </a:solidFill>
                <a:latin typeface="Georgia"/>
                <a:ea typeface="Georgia"/>
                <a:cs typeface="Georgia"/>
                <a:sym typeface="Georgia"/>
              </a:rPr>
              <a:t>work area</a:t>
            </a:r>
            <a:r>
              <a:rPr lang="en-US" sz="2400" b="0" i="0" u="none" strike="noStrike" cap="none">
                <a:solidFill>
                  <a:schemeClr val="dk1"/>
                </a:solidFill>
                <a:latin typeface="Georgia"/>
                <a:ea typeface="Georgia"/>
                <a:cs typeface="Georgia"/>
                <a:sym typeface="Georgia"/>
              </a:rPr>
              <a:t>.</a:t>
            </a:r>
            <a:endParaRPr sz="2400"/>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Because the </a:t>
            </a:r>
            <a:r>
              <a:rPr lang="en-US" sz="2400" b="1">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references a </a:t>
            </a:r>
            <a:r>
              <a:rPr lang="en-US" sz="2400" b="1" i="0" u="none" strike="noStrike" cap="none">
                <a:solidFill>
                  <a:schemeClr val="dk1"/>
                </a:solidFill>
                <a:latin typeface="Roboto Mono"/>
                <a:ea typeface="Roboto Mono"/>
                <a:cs typeface="Roboto Mono"/>
                <a:sym typeface="Roboto Mono"/>
              </a:rPr>
              <a:t>col_index</a:t>
            </a:r>
            <a:r>
              <a:rPr lang="en-US" sz="2400" b="0" i="0" u="none" strike="noStrike" cap="none">
                <a:solidFill>
                  <a:schemeClr val="dk1"/>
                </a:solidFill>
                <a:latin typeface="Georgia"/>
                <a:ea typeface="Georgia"/>
                <a:cs typeface="Georgia"/>
                <a:sym typeface="Georgia"/>
              </a:rPr>
              <a:t>, it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s unable to </a:t>
            </a:r>
            <a:r>
              <a:rPr lang="en-US" sz="2400" b="1">
                <a:solidFill>
                  <a:schemeClr val="dk1"/>
                </a:solidFill>
                <a:latin typeface="Georgia"/>
                <a:ea typeface="Georgia"/>
                <a:cs typeface="Georgia"/>
                <a:sym typeface="Georgia"/>
              </a:rPr>
              <a:t>dynamically</a:t>
            </a:r>
            <a:r>
              <a:rPr lang="en-US" sz="2400" b="0" i="0" u="none" strike="noStrike" cap="none">
                <a:solidFill>
                  <a:schemeClr val="dk1"/>
                </a:solidFill>
                <a:latin typeface="Georgia"/>
                <a:ea typeface="Georgia"/>
                <a:cs typeface="Georgia"/>
                <a:sym typeface="Georgia"/>
              </a:rPr>
              <a:t> update whenever you insert a column or columns </a:t>
            </a:r>
            <a:r>
              <a:rPr lang="en-US" sz="2400">
                <a:solidFill>
                  <a:schemeClr val="dk1"/>
                </a:solidFill>
                <a:latin typeface="Georgia"/>
                <a:ea typeface="Georgia"/>
                <a:cs typeface="Georgia"/>
                <a:sym typeface="Georgia"/>
              </a:rPr>
              <a:t>in</a:t>
            </a:r>
            <a:r>
              <a:rPr lang="en-US" sz="2400" b="0" i="0" u="none" strike="noStrike" cap="none">
                <a:solidFill>
                  <a:schemeClr val="dk1"/>
                </a:solidFill>
                <a:latin typeface="Georgia"/>
                <a:ea typeface="Georgia"/>
                <a:cs typeface="Georgia"/>
                <a:sym typeface="Georgia"/>
              </a:rPr>
              <a:t> the table_array. </a:t>
            </a:r>
            <a:endParaRPr sz="2400"/>
          </a:p>
          <a:p>
            <a:pPr marL="0" marR="0" lvl="2" indent="0" algn="l" rtl="0">
              <a:lnSpc>
                <a:spcPct val="115000"/>
              </a:lnSpc>
              <a:spcBef>
                <a:spcPts val="1000"/>
              </a:spcBef>
              <a:spcAft>
                <a:spcPts val="0"/>
              </a:spcAft>
              <a:buClr>
                <a:schemeClr val="dk1"/>
              </a:buClr>
              <a:buSzPts val="800"/>
              <a:buFont typeface="Georgia"/>
              <a:buNone/>
            </a:pPr>
            <a:endParaRPr sz="2400">
              <a:solidFill>
                <a:schemeClr val="dk1"/>
              </a:solidFill>
              <a:latin typeface="Georgia"/>
              <a:ea typeface="Georgia"/>
              <a:cs typeface="Georgia"/>
              <a:sym typeface="Georgia"/>
            </a:endParaRPr>
          </a:p>
          <a:p>
            <a:pPr marL="0" marR="0" lvl="1" indent="0" algn="l" rtl="0">
              <a:lnSpc>
                <a:spcPct val="115000"/>
              </a:lnSpc>
              <a:spcBef>
                <a:spcPts val="1000"/>
              </a:spcBef>
              <a:spcAft>
                <a:spcPts val="0"/>
              </a:spcAft>
              <a:buClr>
                <a:schemeClr val="dk1"/>
              </a:buClr>
              <a:buFont typeface="Arial"/>
              <a:buNone/>
            </a:pP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For additional flexibility and features, we’ll need to use</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INDEX</a:t>
            </a:r>
            <a:r>
              <a:rPr lang="en-US" sz="2400" b="1" i="0" u="none" strike="noStrike" cap="none">
                <a:solidFill>
                  <a:schemeClr val="dk1"/>
                </a:solidFill>
                <a:latin typeface="Roboto Mono"/>
                <a:ea typeface="Roboto Mono"/>
                <a:cs typeface="Roboto Mono"/>
                <a:sym typeface="Roboto Mono"/>
              </a:rPr>
              <a:t>/</a:t>
            </a:r>
            <a:r>
              <a:rPr lang="en-US" sz="2400" b="1">
                <a:solidFill>
                  <a:srgbClr val="7A1743"/>
                </a:solidFill>
                <a:latin typeface="Roboto Mono"/>
                <a:ea typeface="Roboto Mono"/>
                <a:cs typeface="Roboto Mono"/>
                <a:sym typeface="Roboto Mono"/>
              </a:rPr>
              <a:t>MATCH</a:t>
            </a:r>
            <a:r>
              <a:rPr lang="en-US" sz="2400">
                <a:solidFill>
                  <a:schemeClr val="dk1"/>
                </a:solidFill>
                <a:latin typeface="Georgia"/>
                <a:ea typeface="Georgia"/>
                <a:cs typeface="Georgia"/>
                <a:sym typeface="Georgia"/>
              </a:rPr>
              <a:t>.</a:t>
            </a:r>
            <a:endParaRPr sz="2400"/>
          </a:p>
          <a:p>
            <a:pPr marL="660400" marR="0" lvl="2" indent="-88900" algn="l" rtl="0">
              <a:lnSpc>
                <a:spcPct val="115000"/>
              </a:lnSpc>
              <a:spcBef>
                <a:spcPts val="10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03200" marR="0" lvl="1" indent="-25400" algn="l" rtl="0">
              <a:lnSpc>
                <a:spcPct val="115000"/>
              </a:lnSpc>
              <a:spcBef>
                <a:spcPts val="1000"/>
              </a:spcBef>
              <a:spcAft>
                <a:spcPts val="0"/>
              </a:spcAft>
              <a:buClr>
                <a:schemeClr val="dk1"/>
              </a:buClr>
              <a:buSzPts val="2800"/>
              <a:buFont typeface="Georgia"/>
              <a:buNone/>
            </a:pPr>
            <a:endParaRPr sz="2400" b="0" i="0" u="none" strike="noStrike" cap="none">
              <a:solidFill>
                <a:srgbClr val="000000"/>
              </a:solidFill>
              <a:latin typeface="Georgia"/>
              <a:ea typeface="Georgia"/>
              <a:cs typeface="Georgia"/>
              <a:sym typeface="Georgia"/>
            </a:endParaRPr>
          </a:p>
        </p:txBody>
      </p:sp>
      <p:sp>
        <p:nvSpPr>
          <p:cNvPr id="1278" name="Shape 127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INTRODUCTION TO INDEX AND MATCH</a:t>
            </a:r>
            <a:endParaRPr/>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635000" y="1366606"/>
            <a:ext cx="11734800" cy="565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INDEX</a:t>
            </a:r>
            <a:r>
              <a:rPr lang="en-US" sz="2400" b="1" i="0" u="none" strike="noStrike" cap="none">
                <a:solidFill>
                  <a:srgbClr val="000000"/>
                </a:solidFill>
                <a:latin typeface="Roboto Mono"/>
                <a:ea typeface="Roboto Mono"/>
                <a:cs typeface="Roboto Mono"/>
                <a:sym typeface="Roboto Mono"/>
              </a:rPr>
              <a:t>/</a:t>
            </a:r>
            <a:r>
              <a:rPr lang="en-US" sz="2400" b="1">
                <a:solidFill>
                  <a:srgbClr val="7A1743"/>
                </a:solidFill>
                <a:latin typeface="Roboto Mono"/>
                <a:ea typeface="Roboto Mono"/>
                <a:cs typeface="Roboto Mono"/>
                <a:sym typeface="Roboto Mono"/>
              </a:rPr>
              <a:t>MATCH</a:t>
            </a:r>
            <a:endParaRPr sz="2400"/>
          </a:p>
          <a:p>
            <a:pPr marL="457200" marR="0" lvl="0" indent="-381000" algn="l" rtl="0">
              <a:lnSpc>
                <a:spcPct val="115000"/>
              </a:lnSpc>
              <a:spcBef>
                <a:spcPts val="0"/>
              </a:spcBef>
              <a:spcAft>
                <a:spcPts val="0"/>
              </a:spcAft>
              <a:buSzPts val="2400"/>
              <a:buChar char="●"/>
            </a:pPr>
            <a:r>
              <a:rPr lang="en-US" sz="2400" b="0" i="0" u="none" strike="noStrike" cap="none">
                <a:solidFill>
                  <a:srgbClr val="000000"/>
                </a:solidFill>
                <a:latin typeface="Georgia"/>
                <a:ea typeface="Georgia"/>
                <a:cs typeface="Georgia"/>
                <a:sym typeface="Georgia"/>
              </a:rPr>
              <a:t>Faster than </a:t>
            </a:r>
            <a:r>
              <a:rPr lang="en-US" sz="2400" b="0" i="0" u="none" strike="noStrike" cap="none">
                <a:solidFill>
                  <a:srgbClr val="000000"/>
                </a:solidFill>
                <a:latin typeface="Roboto Mono"/>
                <a:ea typeface="Roboto Mono"/>
                <a:cs typeface="Roboto Mono"/>
                <a:sym typeface="Roboto Mono"/>
              </a:rPr>
              <a:t>LOOKUPS</a:t>
            </a:r>
            <a:r>
              <a:rPr lang="en-US" sz="2400">
                <a:latin typeface="Roboto Mono"/>
                <a:ea typeface="Roboto Mono"/>
                <a:cs typeface="Roboto Mono"/>
                <a:sym typeface="Roboto Mono"/>
              </a:rPr>
              <a:t>.</a:t>
            </a:r>
            <a:endParaRPr sz="2400"/>
          </a:p>
          <a:p>
            <a:pPr marL="457200" marR="0" lvl="0" indent="-381000" algn="l" rtl="0">
              <a:lnSpc>
                <a:spcPct val="115000"/>
              </a:lnSpc>
              <a:spcBef>
                <a:spcPts val="0"/>
              </a:spcBef>
              <a:spcAft>
                <a:spcPts val="0"/>
              </a:spcAft>
              <a:buSzPts val="2400"/>
              <a:buFont typeface="Georgia"/>
              <a:buChar char="●"/>
            </a:pPr>
            <a:r>
              <a:rPr lang="en-US" sz="2400" b="0" i="0" u="none" strike="noStrike" cap="none">
                <a:solidFill>
                  <a:srgbClr val="000000"/>
                </a:solidFill>
                <a:latin typeface="Georgia"/>
                <a:ea typeface="Georgia"/>
                <a:cs typeface="Georgia"/>
                <a:sym typeface="Georgia"/>
              </a:rPr>
              <a:t>More flexible</a:t>
            </a:r>
            <a:r>
              <a:rPr lang="en-US" sz="2400">
                <a:latin typeface="Georgia"/>
                <a:ea typeface="Georgia"/>
                <a:cs typeface="Georgia"/>
                <a:sym typeface="Georgia"/>
              </a:rPr>
              <a:t>.</a:t>
            </a:r>
            <a:endParaRPr sz="2400"/>
          </a:p>
          <a:p>
            <a:pPr marL="660400" marR="0" lvl="1" indent="88900" algn="l" rtl="0">
              <a:lnSpc>
                <a:spcPct val="115000"/>
              </a:lnSpc>
              <a:spcBef>
                <a:spcPts val="0"/>
              </a:spcBef>
              <a:spcAft>
                <a:spcPts val="0"/>
              </a:spcAft>
              <a:buClr>
                <a:srgbClr val="000000"/>
              </a:buClr>
              <a:buSzPts val="2800"/>
              <a:buFont typeface="Merriweather Sans"/>
              <a:buNone/>
            </a:pPr>
            <a:endParaRPr sz="2400" b="1"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Roboto Mono"/>
              <a:buNone/>
            </a:pPr>
            <a:r>
              <a:rPr lang="en-US" sz="2400" b="1">
                <a:solidFill>
                  <a:srgbClr val="7A1743"/>
                </a:solidFill>
                <a:latin typeface="Roboto Mono"/>
                <a:ea typeface="Roboto Mono"/>
                <a:cs typeface="Roboto Mono"/>
                <a:sym typeface="Roboto Mono"/>
              </a:rPr>
              <a:t>INDEX</a:t>
            </a:r>
            <a:r>
              <a:rPr lang="en-US" sz="2400">
                <a:latin typeface="Georgia"/>
                <a:ea typeface="Georgia"/>
                <a:cs typeface="Georgia"/>
                <a:sym typeface="Georgia"/>
              </a:rPr>
              <a:t> </a:t>
            </a:r>
            <a:r>
              <a:rPr lang="en-US" sz="2400" b="0" i="0" u="none" strike="noStrike" cap="none">
                <a:solidFill>
                  <a:srgbClr val="000000"/>
                </a:solidFill>
                <a:latin typeface="Georgia"/>
                <a:ea typeface="Georgia"/>
                <a:cs typeface="Georgia"/>
                <a:sym typeface="Georgia"/>
              </a:rPr>
              <a:t>returns the </a:t>
            </a:r>
            <a:r>
              <a:rPr lang="en-US" sz="2400" b="1" i="0" u="none" strike="noStrike" cap="none">
                <a:solidFill>
                  <a:srgbClr val="000000"/>
                </a:solidFill>
                <a:latin typeface="Georgia"/>
                <a:ea typeface="Georgia"/>
                <a:cs typeface="Georgia"/>
                <a:sym typeface="Georgia"/>
              </a:rPr>
              <a:t>value</a:t>
            </a:r>
            <a:r>
              <a:rPr lang="en-US" sz="2400" b="0" i="0" u="none" strike="noStrike" cap="none">
                <a:solidFill>
                  <a:srgbClr val="000000"/>
                </a:solidFill>
                <a:latin typeface="Georgia"/>
                <a:ea typeface="Georgia"/>
                <a:cs typeface="Georgia"/>
                <a:sym typeface="Georgia"/>
              </a:rPr>
              <a:t> at the </a:t>
            </a:r>
            <a:r>
              <a:rPr lang="en-US" sz="2400" b="1" i="0" u="none" strike="noStrike" cap="none">
                <a:solidFill>
                  <a:srgbClr val="000000"/>
                </a:solidFill>
                <a:latin typeface="Georgia"/>
                <a:ea typeface="Georgia"/>
                <a:cs typeface="Georgia"/>
                <a:sym typeface="Georgia"/>
              </a:rPr>
              <a:t>intersection</a:t>
            </a:r>
            <a:r>
              <a:rPr lang="en-US" sz="2400" b="0" i="0" u="none" strike="noStrike" cap="none">
                <a:solidFill>
                  <a:srgbClr val="000000"/>
                </a:solidFill>
                <a:latin typeface="Georgia"/>
                <a:ea typeface="Georgia"/>
                <a:cs typeface="Georgia"/>
                <a:sym typeface="Georgia"/>
              </a:rPr>
              <a:t> of a row and column in a given range.</a:t>
            </a:r>
            <a:endParaRPr sz="2400"/>
          </a:p>
          <a:p>
            <a:pPr marL="0" marR="0" lvl="0" indent="0" algn="l" rtl="0">
              <a:lnSpc>
                <a:spcPct val="115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457200" marR="0" lvl="0" indent="-381000" algn="l" rtl="0">
              <a:lnSpc>
                <a:spcPct val="115000"/>
              </a:lnSpc>
              <a:spcBef>
                <a:spcPts val="0"/>
              </a:spcBef>
              <a:spcAft>
                <a:spcPts val="0"/>
              </a:spcAft>
              <a:buSzPts val="2400"/>
              <a:buChar char="●"/>
            </a:pPr>
            <a:r>
              <a:rPr lang="en-US" sz="2400" b="1" i="0" u="none" strike="noStrike" cap="none">
                <a:solidFill>
                  <a:srgbClr val="000000"/>
                </a:solidFill>
                <a:latin typeface="Georgia"/>
                <a:ea typeface="Georgia"/>
                <a:cs typeface="Georgia"/>
                <a:sym typeface="Georgia"/>
              </a:rPr>
              <a:t>Syntax</a:t>
            </a:r>
            <a:r>
              <a:rPr lang="en-US" sz="2400" b="0" i="0" u="none" strike="noStrike" cap="none">
                <a:solidFill>
                  <a:srgbClr val="000000"/>
                </a:solidFill>
                <a:latin typeface="Georgia"/>
                <a:ea typeface="Georgia"/>
                <a:cs typeface="Georgia"/>
                <a:sym typeface="Georgia"/>
              </a:rPr>
              <a:t>: </a:t>
            </a:r>
            <a:r>
              <a:rPr lang="en-US" sz="2400" b="0" i="0" u="none" strike="noStrike" cap="none">
                <a:solidFill>
                  <a:srgbClr val="7A1743"/>
                </a:solidFill>
                <a:latin typeface="Georgia"/>
                <a:ea typeface="Georgia"/>
                <a:cs typeface="Georgia"/>
                <a:sym typeface="Georgia"/>
              </a:rPr>
              <a:t>=</a:t>
            </a:r>
            <a:r>
              <a:rPr lang="en-US" sz="2400" b="1" i="0" u="none" strike="noStrike" cap="none">
                <a:solidFill>
                  <a:srgbClr val="7A1743"/>
                </a:solidFill>
                <a:latin typeface="Roboto Mono"/>
                <a:ea typeface="Roboto Mono"/>
                <a:cs typeface="Roboto Mono"/>
                <a:sym typeface="Roboto Mono"/>
              </a:rPr>
              <a:t>INDEX</a:t>
            </a:r>
            <a:r>
              <a:rPr lang="en-US" sz="2400" b="0" i="0" u="none" strike="noStrike" cap="none">
                <a:solidFill>
                  <a:srgbClr val="7A1743"/>
                </a:solidFill>
                <a:latin typeface="Georgia"/>
                <a:ea typeface="Georgia"/>
                <a:cs typeface="Georgia"/>
                <a:sym typeface="Georgia"/>
              </a:rPr>
              <a:t>(Array, Row_num, Column_num).</a:t>
            </a:r>
            <a:endParaRPr sz="2400">
              <a:solidFill>
                <a:srgbClr val="7A1743"/>
              </a:solidFill>
            </a:endParaRPr>
          </a:p>
          <a:p>
            <a:pPr marL="457200" marR="0" lvl="0" indent="-381000" algn="l" rtl="0">
              <a:lnSpc>
                <a:spcPct val="115000"/>
              </a:lnSpc>
              <a:spcBef>
                <a:spcPts val="0"/>
              </a:spcBef>
              <a:spcAft>
                <a:spcPts val="0"/>
              </a:spcAft>
              <a:buSzPts val="2400"/>
              <a:buFont typeface="Georgia"/>
              <a:buChar char="●"/>
            </a:pPr>
            <a:r>
              <a:rPr lang="en-US" sz="2400" b="1" i="0" u="none" strike="noStrike" cap="none">
                <a:solidFill>
                  <a:srgbClr val="000000"/>
                </a:solidFill>
                <a:latin typeface="Georgia"/>
                <a:ea typeface="Georgia"/>
                <a:cs typeface="Georgia"/>
                <a:sym typeface="Georgia"/>
              </a:rPr>
              <a:t>Example</a:t>
            </a:r>
            <a:r>
              <a:rPr lang="en-US" sz="2400" b="0" i="0" u="none" strike="noStrike" cap="none">
                <a:solidFill>
                  <a:srgbClr val="000000"/>
                </a:solidFill>
                <a:latin typeface="Georgia"/>
                <a:ea typeface="Georgia"/>
                <a:cs typeface="Georgia"/>
                <a:sym typeface="Georgia"/>
              </a:rPr>
              <a:t>:  I want to know name of the customer in the fifth row of the </a:t>
            </a:r>
            <a:r>
              <a:rPr lang="en-US" sz="2400">
                <a:latin typeface="Georgia"/>
                <a:ea typeface="Georgia"/>
                <a:cs typeface="Georgia"/>
                <a:sym typeface="Georgia"/>
              </a:rPr>
              <a:t>“</a:t>
            </a:r>
            <a:r>
              <a:rPr lang="en-US" sz="2400" b="0" i="0" u="none" strike="noStrike" cap="none">
                <a:solidFill>
                  <a:srgbClr val="000000"/>
                </a:solidFill>
                <a:latin typeface="Georgia"/>
                <a:ea typeface="Georgia"/>
                <a:cs typeface="Georgia"/>
                <a:sym typeface="Georgia"/>
              </a:rPr>
              <a:t>customer_name</a:t>
            </a:r>
            <a:r>
              <a:rPr lang="en-US" sz="2400">
                <a:latin typeface="Georgia"/>
                <a:ea typeface="Georgia"/>
                <a:cs typeface="Georgia"/>
                <a:sym typeface="Georgia"/>
              </a:rPr>
              <a:t>”</a:t>
            </a:r>
            <a:r>
              <a:rPr lang="en-US" sz="2400" b="0" i="0" u="none" strike="noStrike" cap="none">
                <a:solidFill>
                  <a:srgbClr val="000000"/>
                </a:solidFill>
                <a:latin typeface="Georgia"/>
                <a:ea typeface="Georgia"/>
                <a:cs typeface="Georgia"/>
                <a:sym typeface="Georgia"/>
              </a:rPr>
              <a:t> column of my </a:t>
            </a:r>
            <a:r>
              <a:rPr lang="en-US" sz="2400">
                <a:latin typeface="Georgia"/>
                <a:ea typeface="Georgia"/>
                <a:cs typeface="Georgia"/>
                <a:sym typeface="Georgia"/>
              </a:rPr>
              <a:t>S</a:t>
            </a:r>
            <a:r>
              <a:rPr lang="en-US" sz="2400" b="0" i="0" u="none" strike="noStrike" cap="none">
                <a:solidFill>
                  <a:srgbClr val="000000"/>
                </a:solidFill>
                <a:latin typeface="Georgia"/>
                <a:ea typeface="Georgia"/>
                <a:cs typeface="Georgia"/>
                <a:sym typeface="Georgia"/>
              </a:rPr>
              <a:t>ales table.</a:t>
            </a:r>
            <a:endParaRPr sz="2400"/>
          </a:p>
          <a:p>
            <a:pPr marL="660400" marR="0" lvl="2" indent="-8890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03200" marR="0" lvl="1" indent="-25400" algn="l" rtl="0">
              <a:lnSpc>
                <a:spcPct val="115000"/>
              </a:lnSpc>
              <a:spcBef>
                <a:spcPts val="1000"/>
              </a:spcBef>
              <a:spcAft>
                <a:spcPts val="0"/>
              </a:spcAft>
              <a:buClr>
                <a:schemeClr val="dk1"/>
              </a:buClr>
              <a:buSzPts val="2800"/>
              <a:buFont typeface="Georgia"/>
              <a:buNone/>
            </a:pPr>
            <a:endParaRPr sz="2400" b="0" i="0" u="none" strike="noStrike" cap="none">
              <a:solidFill>
                <a:srgbClr val="000000"/>
              </a:solidFill>
              <a:latin typeface="Georgia"/>
              <a:ea typeface="Georgia"/>
              <a:cs typeface="Georgia"/>
              <a:sym typeface="Georgia"/>
            </a:endParaRPr>
          </a:p>
        </p:txBody>
      </p:sp>
      <p:sp>
        <p:nvSpPr>
          <p:cNvPr id="1284" name="Shape 128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INTRODUCTION TO INDEX AND MATCH</a:t>
            </a:r>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Shape 1289"/>
          <p:cNvSpPr txBox="1">
            <a:spLocks noGrp="1"/>
          </p:cNvSpPr>
          <p:nvPr>
            <p:ph type="body" idx="1"/>
          </p:nvPr>
        </p:nvSpPr>
        <p:spPr>
          <a:xfrm>
            <a:off x="635000" y="1624256"/>
            <a:ext cx="12200890" cy="44391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Georgia"/>
              <a:buNone/>
            </a:pPr>
            <a:r>
              <a:rPr lang="en-US" sz="2400" i="1">
                <a:latin typeface="Georgia"/>
                <a:ea typeface="Georgia"/>
                <a:cs typeface="Georgia"/>
                <a:sym typeface="Georgia"/>
              </a:rPr>
              <a:t>These functions are p</a:t>
            </a:r>
            <a:r>
              <a:rPr lang="en-US" sz="2400" i="1" u="none" strike="noStrike" cap="none">
                <a:solidFill>
                  <a:srgbClr val="000000"/>
                </a:solidFill>
                <a:latin typeface="Georgia"/>
                <a:ea typeface="Georgia"/>
                <a:cs typeface="Georgia"/>
                <a:sym typeface="Georgia"/>
              </a:rPr>
              <a:t>owerful when combined</a:t>
            </a:r>
            <a:r>
              <a:rPr lang="en-US" sz="2400">
                <a:latin typeface="Georgia"/>
                <a:ea typeface="Georgia"/>
                <a:cs typeface="Georgia"/>
                <a:sym typeface="Georgia"/>
              </a:rPr>
              <a:t>.</a:t>
            </a:r>
            <a:r>
              <a:rPr lang="en-US" sz="2400" u="none" strike="noStrike" cap="none">
                <a:solidFill>
                  <a:srgbClr val="000000"/>
                </a:solidFill>
                <a:latin typeface="Georgia"/>
                <a:ea typeface="Georgia"/>
                <a:cs typeface="Georgia"/>
                <a:sym typeface="Georgia"/>
              </a:rPr>
              <a:t> </a:t>
            </a:r>
            <a:r>
              <a:rPr lang="en-US" sz="2400">
                <a:latin typeface="Georgia"/>
                <a:ea typeface="Georgia"/>
                <a:cs typeface="Georgia"/>
                <a:sym typeface="Georgia"/>
              </a:rPr>
              <a:t>An </a:t>
            </a:r>
            <a:r>
              <a:rPr lang="en-US" sz="2400" b="1">
                <a:solidFill>
                  <a:srgbClr val="7A1743"/>
                </a:solidFill>
                <a:latin typeface="Roboto Mono"/>
                <a:ea typeface="Roboto Mono"/>
                <a:cs typeface="Roboto Mono"/>
                <a:sym typeface="Roboto Mono"/>
              </a:rPr>
              <a:t>INDEX</a:t>
            </a:r>
            <a:r>
              <a:rPr lang="en-US" sz="2400" b="1">
                <a:solidFill>
                  <a:schemeClr val="dk1"/>
                </a:solidFill>
                <a:latin typeface="Roboto Mono"/>
                <a:ea typeface="Roboto Mono"/>
                <a:cs typeface="Roboto Mono"/>
                <a:sym typeface="Roboto Mono"/>
              </a:rPr>
              <a:t>/</a:t>
            </a:r>
            <a:r>
              <a:rPr lang="en-US" sz="2400" b="1">
                <a:solidFill>
                  <a:srgbClr val="7A1743"/>
                </a:solidFill>
                <a:latin typeface="Roboto Mono"/>
                <a:ea typeface="Roboto Mono"/>
                <a:cs typeface="Roboto Mono"/>
                <a:sym typeface="Roboto Mono"/>
              </a:rPr>
              <a:t>MATCH</a:t>
            </a:r>
            <a:r>
              <a:rPr lang="en-US" sz="2400" b="1">
                <a:solidFill>
                  <a:srgbClr val="7A1743"/>
                </a:solidFill>
                <a:latin typeface="Georgia"/>
                <a:ea typeface="Georgia"/>
                <a:cs typeface="Georgia"/>
                <a:sym typeface="Georgia"/>
              </a:rPr>
              <a:t> </a:t>
            </a:r>
            <a:r>
              <a:rPr lang="en-US" sz="2400" b="0" i="0" u="none" strike="noStrike" cap="none">
                <a:solidFill>
                  <a:srgbClr val="000000"/>
                </a:solidFill>
                <a:latin typeface="Georgia"/>
                <a:ea typeface="Georgia"/>
                <a:cs typeface="Georgia"/>
                <a:sym typeface="Georgia"/>
              </a:rPr>
              <a:t>lookup allows you to specify lookup column and return the value column </a:t>
            </a:r>
            <a:r>
              <a:rPr lang="en-US" sz="2400" b="1" i="0" u="none" strike="noStrike" cap="none">
                <a:solidFill>
                  <a:srgbClr val="000000"/>
                </a:solidFill>
                <a:latin typeface="Georgia"/>
                <a:ea typeface="Georgia"/>
                <a:cs typeface="Georgia"/>
                <a:sym typeface="Georgia"/>
              </a:rPr>
              <a:t>independently.</a:t>
            </a:r>
            <a:endParaRPr sz="2400"/>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Font typeface="Georgia"/>
              <a:buNone/>
            </a:pPr>
            <a:r>
              <a:rPr lang="en-US" sz="2400" b="1">
                <a:latin typeface="Georgia"/>
                <a:ea typeface="Georgia"/>
                <a:cs typeface="Georgia"/>
                <a:sym typeface="Georgia"/>
              </a:rPr>
              <a:t>S</a:t>
            </a:r>
            <a:r>
              <a:rPr lang="en-US" sz="2400" b="1" i="0" u="none" strike="noStrike" cap="none">
                <a:solidFill>
                  <a:srgbClr val="000000"/>
                </a:solidFill>
                <a:latin typeface="Georgia"/>
                <a:ea typeface="Georgia"/>
                <a:cs typeface="Georgia"/>
                <a:sym typeface="Georgia"/>
              </a:rPr>
              <a:t>yntax (Combined)</a:t>
            </a:r>
            <a:r>
              <a:rPr lang="en-US" sz="2400" b="0" i="0" u="none" strike="noStrike" cap="none">
                <a:solidFill>
                  <a:srgbClr val="000000"/>
                </a:solidFill>
                <a:latin typeface="Georgia"/>
                <a:ea typeface="Georgia"/>
                <a:cs typeface="Georgia"/>
                <a:sym typeface="Georgia"/>
              </a:rPr>
              <a:t>: </a:t>
            </a:r>
            <a:endParaRPr sz="2400"/>
          </a:p>
          <a:p>
            <a:pPr marL="0" marR="0" lvl="0" indent="0" algn="l" rtl="0">
              <a:lnSpc>
                <a:spcPct val="100000"/>
              </a:lnSpc>
              <a:spcBef>
                <a:spcPts val="0"/>
              </a:spcBef>
              <a:spcAft>
                <a:spcPts val="0"/>
              </a:spcAft>
              <a:buClr>
                <a:srgbClr val="000000"/>
              </a:buClr>
              <a:buFont typeface="Georgia"/>
              <a:buNone/>
            </a:pPr>
            <a:r>
              <a:rPr lang="en-US" sz="2400" b="0" i="0" u="none" strike="noStrike" cap="none">
                <a:solidFill>
                  <a:srgbClr val="7A1743"/>
                </a:solidFill>
                <a:latin typeface="Georgia"/>
                <a:ea typeface="Georgia"/>
                <a:cs typeface="Georgia"/>
                <a:sym typeface="Georgia"/>
              </a:rPr>
              <a:t>=</a:t>
            </a:r>
            <a:r>
              <a:rPr lang="en-US" sz="2400" b="1" i="0" u="none" strike="noStrike" cap="none">
                <a:solidFill>
                  <a:srgbClr val="7A1743"/>
                </a:solidFill>
                <a:latin typeface="Roboto Mono"/>
                <a:ea typeface="Roboto Mono"/>
                <a:cs typeface="Roboto Mono"/>
                <a:sym typeface="Roboto Mono"/>
              </a:rPr>
              <a:t>INDEX</a:t>
            </a:r>
            <a:r>
              <a:rPr lang="en-US" sz="2400" b="0" i="0" u="none" strike="noStrike" cap="none">
                <a:solidFill>
                  <a:srgbClr val="7A1743"/>
                </a:solidFill>
                <a:latin typeface="Georgia"/>
                <a:ea typeface="Georgia"/>
                <a:cs typeface="Georgia"/>
                <a:sym typeface="Georgia"/>
              </a:rPr>
              <a:t>(Return_value_range, </a:t>
            </a:r>
            <a:r>
              <a:rPr lang="en-US" sz="2400" b="1" i="0" u="none" strike="noStrike" cap="none">
                <a:solidFill>
                  <a:srgbClr val="7A1743"/>
                </a:solidFill>
                <a:latin typeface="Roboto Mono"/>
                <a:ea typeface="Roboto Mono"/>
                <a:cs typeface="Roboto Mono"/>
                <a:sym typeface="Roboto Mono"/>
              </a:rPr>
              <a:t>MATCH</a:t>
            </a:r>
            <a:r>
              <a:rPr lang="en-US" sz="2400" b="0" i="0" u="none" strike="noStrike" cap="none">
                <a:solidFill>
                  <a:srgbClr val="7A1743"/>
                </a:solidFill>
                <a:latin typeface="Georgia"/>
                <a:ea typeface="Georgia"/>
                <a:cs typeface="Georgia"/>
                <a:sym typeface="Georgia"/>
              </a:rPr>
              <a:t>(Lookup_value,Lookup_value_range, Match_type))</a:t>
            </a:r>
            <a:endParaRPr sz="2400">
              <a:solidFill>
                <a:srgbClr val="7A1743"/>
              </a:solidFil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660400" marR="0" lvl="1" indent="-152400" algn="l" rtl="0">
              <a:lnSpc>
                <a:spcPct val="100000"/>
              </a:lnSpc>
              <a:spcBef>
                <a:spcPts val="0"/>
              </a:spcBef>
              <a:spcAft>
                <a:spcPts val="0"/>
              </a:spcAft>
              <a:buSzPts val="2400"/>
              <a:buFont typeface="Georgia"/>
              <a:buChar char="○"/>
            </a:pPr>
            <a:r>
              <a:rPr lang="en-US" sz="2400">
                <a:latin typeface="Georgia"/>
                <a:ea typeface="Georgia"/>
                <a:cs typeface="Georgia"/>
                <a:sym typeface="Georgia"/>
              </a:rPr>
              <a:t> The search is not </a:t>
            </a:r>
            <a:r>
              <a:rPr lang="en-US" sz="2400" b="0" i="0" u="none" strike="noStrike" cap="none">
                <a:solidFill>
                  <a:srgbClr val="000000"/>
                </a:solidFill>
                <a:latin typeface="Georgia"/>
                <a:ea typeface="Georgia"/>
                <a:cs typeface="Georgia"/>
                <a:sym typeface="Georgia"/>
              </a:rPr>
              <a:t>case</a:t>
            </a:r>
            <a:r>
              <a:rPr lang="en-US" sz="2400">
                <a:latin typeface="Georgia"/>
                <a:ea typeface="Georgia"/>
                <a:cs typeface="Georgia"/>
                <a:sym typeface="Georgia"/>
              </a:rPr>
              <a:t> </a:t>
            </a:r>
            <a:r>
              <a:rPr lang="en-US" sz="2400" b="0" i="0" u="none" strike="noStrike" cap="none">
                <a:solidFill>
                  <a:srgbClr val="000000"/>
                </a:solidFill>
                <a:latin typeface="Georgia"/>
                <a:ea typeface="Georgia"/>
                <a:cs typeface="Georgia"/>
                <a:sym typeface="Georgia"/>
              </a:rPr>
              <a:t>sensitive.</a:t>
            </a:r>
            <a:endParaRPr sz="2400">
              <a:latin typeface="Georgia"/>
              <a:ea typeface="Georgia"/>
              <a:cs typeface="Georgia"/>
              <a:sym typeface="Georgia"/>
            </a:endParaRPr>
          </a:p>
          <a:p>
            <a:pPr marL="660400" marR="0" lvl="1" indent="-152400" algn="l" rtl="0">
              <a:lnSpc>
                <a:spcPct val="100000"/>
              </a:lnSpc>
              <a:spcBef>
                <a:spcPts val="0"/>
              </a:spcBef>
              <a:spcAft>
                <a:spcPts val="0"/>
              </a:spcAft>
              <a:buSzPts val="2400"/>
              <a:buFont typeface="Georgia"/>
              <a:buChar char="○"/>
            </a:pPr>
            <a:r>
              <a:rPr lang="en-US" sz="2400">
                <a:solidFill>
                  <a:schemeClr val="dk1"/>
                </a:solidFill>
                <a:latin typeface="Georgia"/>
                <a:ea typeface="Georgia"/>
                <a:cs typeface="Georgia"/>
                <a:sym typeface="Georgia"/>
              </a:rPr>
              <a:t> If looking up text, you may use wildcards to search for a partial string.</a:t>
            </a:r>
            <a:endParaRPr sz="2400">
              <a:solidFill>
                <a:schemeClr val="dk1"/>
              </a:solidFill>
              <a:latin typeface="Georgia"/>
              <a:ea typeface="Georgia"/>
              <a:cs typeface="Georgia"/>
              <a:sym typeface="Georgia"/>
            </a:endParaRPr>
          </a:p>
          <a:p>
            <a:pPr marL="660400" marR="0" lvl="1" indent="-152400" algn="l" rtl="0">
              <a:lnSpc>
                <a:spcPct val="100000"/>
              </a:lnSpc>
              <a:spcBef>
                <a:spcPts val="0"/>
              </a:spcBef>
              <a:spcAft>
                <a:spcPts val="0"/>
              </a:spcAft>
              <a:buSzPts val="2400"/>
              <a:buFont typeface="Georgia"/>
              <a:buChar char="○"/>
            </a:pPr>
            <a:r>
              <a:rPr lang="en-US" sz="2400">
                <a:solidFill>
                  <a:schemeClr val="dk1"/>
                </a:solidFill>
                <a:latin typeface="Georgia"/>
                <a:ea typeface="Georgia"/>
                <a:cs typeface="Georgia"/>
                <a:sym typeface="Georgia"/>
              </a:rPr>
              <a:t> An unsuccessful match will return #N/A.</a:t>
            </a:r>
            <a:endParaRPr sz="2400">
              <a:solidFill>
                <a:schemeClr val="dk1"/>
              </a:solidFill>
              <a:latin typeface="Georgia"/>
              <a:ea typeface="Georgia"/>
              <a:cs typeface="Georgia"/>
              <a:sym typeface="Georgia"/>
            </a:endParaRPr>
          </a:p>
          <a:p>
            <a:pPr marL="660400" marR="0" lvl="1" indent="63500" algn="l" rtl="0">
              <a:lnSpc>
                <a:spcPct val="100000"/>
              </a:lnSpc>
              <a:spcBef>
                <a:spcPts val="0"/>
              </a:spcBef>
              <a:spcAft>
                <a:spcPts val="0"/>
              </a:spcAft>
              <a:buClr>
                <a:srgbClr val="000000"/>
              </a:buClr>
              <a:buSzPts val="2400"/>
              <a:buFont typeface="Merriweather Sans"/>
              <a:buNone/>
            </a:pPr>
            <a:endParaRPr sz="2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Font typeface="Georgia"/>
              <a:buNone/>
            </a:pPr>
            <a:r>
              <a:rPr lang="en-US" sz="2400" b="1" i="0" strike="noStrike" cap="none">
                <a:solidFill>
                  <a:srgbClr val="000000"/>
                </a:solidFill>
                <a:latin typeface="Georgia"/>
                <a:ea typeface="Georgia"/>
                <a:cs typeface="Georgia"/>
                <a:sym typeface="Georgia"/>
              </a:rPr>
              <a:t>Example</a:t>
            </a:r>
            <a:r>
              <a:rPr lang="en-US" sz="2400" b="0" i="0" u="none" strike="noStrike" cap="none">
                <a:solidFill>
                  <a:srgbClr val="000000"/>
                </a:solidFill>
                <a:latin typeface="Georgia"/>
                <a:ea typeface="Georgia"/>
                <a:cs typeface="Georgia"/>
                <a:sym typeface="Georgia"/>
              </a:rPr>
              <a:t>:  I want to return the name of the customer whose order completion status is “Order Error.”</a:t>
            </a:r>
            <a:endParaRPr sz="2400"/>
          </a:p>
        </p:txBody>
      </p:sp>
      <p:sp>
        <p:nvSpPr>
          <p:cNvPr id="1290" name="Shape 1290"/>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INTRODUCTION TO INDEX AND MATCH</a:t>
            </a:r>
            <a:endParaRPr/>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294"/>
        <p:cNvGrpSpPr/>
        <p:nvPr/>
      </p:nvGrpSpPr>
      <p:grpSpPr>
        <a:xfrm>
          <a:off x="0" y="0"/>
          <a:ext cx="0" cy="0"/>
          <a:chOff x="0" y="0"/>
          <a:chExt cx="0" cy="0"/>
        </a:xfrm>
      </p:grpSpPr>
      <p:sp>
        <p:nvSpPr>
          <p:cNvPr id="1295" name="Shape 1295"/>
          <p:cNvSpPr txBox="1">
            <a:spLocks noGrp="1"/>
          </p:cNvSpPr>
          <p:nvPr>
            <p:ph type="body" idx="1"/>
          </p:nvPr>
        </p:nvSpPr>
        <p:spPr>
          <a:xfrm>
            <a:off x="635000" y="1572636"/>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Open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L</a:t>
            </a:r>
            <a:r>
              <a:rPr lang="en-US" sz="2400" b="1">
                <a:solidFill>
                  <a:schemeClr val="dk1"/>
                </a:solidFill>
                <a:latin typeface="Georgia"/>
                <a:ea typeface="Georgia"/>
                <a:cs typeface="Georgia"/>
                <a:sym typeface="Georgia"/>
              </a:rPr>
              <a:t>3</a:t>
            </a:r>
            <a:r>
              <a:rPr lang="en-US" sz="2400" b="1" i="0" u="none" strike="noStrike" cap="none">
                <a:solidFill>
                  <a:schemeClr val="dk1"/>
                </a:solidFill>
                <a:latin typeface="Georgia"/>
                <a:ea typeface="Georgia"/>
                <a:cs typeface="Georgia"/>
                <a:sym typeface="Georgia"/>
              </a:rPr>
              <a:t>_demo_worksheets.xlsx</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and go to the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demo3_index</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worksheet.</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D2</a:t>
            </a:r>
            <a:r>
              <a:rPr lang="en-US" sz="2400" b="0" i="0" u="none" strike="noStrike" cap="none">
                <a:solidFill>
                  <a:schemeClr val="dk1"/>
                </a:solidFill>
                <a:latin typeface="Georgia"/>
                <a:ea typeface="Georgia"/>
                <a:cs typeface="Georgia"/>
                <a:sym typeface="Georgia"/>
              </a:rPr>
              <a:t>, type:</a:t>
            </a:r>
            <a:r>
              <a:rPr lang="en-US" sz="2400"/>
              <a:t> </a:t>
            </a:r>
            <a:r>
              <a:rPr lang="en-US" sz="2400" b="0" i="0" u="none" strike="noStrike" cap="none">
                <a:solidFill>
                  <a:schemeClr val="dk1"/>
                </a:solidFill>
                <a:latin typeface="Roboto Mono"/>
                <a:ea typeface="Roboto Mono"/>
                <a:cs typeface="Roboto Mono"/>
                <a:sym typeface="Roboto Mono"/>
              </a:rPr>
              <a:t>=</a:t>
            </a:r>
            <a:r>
              <a:rPr lang="en-US" sz="2400" b="1" i="0" u="none" strike="noStrike" cap="none">
                <a:solidFill>
                  <a:schemeClr val="dk1"/>
                </a:solidFill>
                <a:latin typeface="Roboto Mono"/>
                <a:ea typeface="Roboto Mono"/>
                <a:cs typeface="Roboto Mono"/>
                <a:sym typeface="Roboto Mono"/>
              </a:rPr>
              <a:t>INDEX</a:t>
            </a:r>
            <a:r>
              <a:rPr lang="en-US" sz="2400" b="0" i="0" u="none" strike="noStrike" cap="none">
                <a:solidFill>
                  <a:schemeClr val="dk1"/>
                </a:solidFill>
                <a:latin typeface="Roboto Mono"/>
                <a:ea typeface="Roboto Mono"/>
                <a:cs typeface="Roboto Mono"/>
                <a:sym typeface="Roboto Mono"/>
              </a:rPr>
              <a:t>(</a:t>
            </a:r>
            <a:r>
              <a:rPr lang="en-US" sz="2400" b="0" i="0" u="none" strike="noStrike" cap="none">
                <a:solidFill>
                  <a:srgbClr val="0000FF"/>
                </a:solidFill>
                <a:latin typeface="Roboto Mono"/>
                <a:ea typeface="Roboto Mono"/>
                <a:cs typeface="Roboto Mono"/>
                <a:sym typeface="Roboto Mono"/>
              </a:rPr>
              <a:t>A:A</a:t>
            </a:r>
            <a:r>
              <a:rPr lang="en-US" sz="2400" b="0" i="0" u="none" strike="noStrike" cap="none">
                <a:solidFill>
                  <a:schemeClr val="dk1"/>
                </a:solidFill>
                <a:latin typeface="Roboto Mono"/>
                <a:ea typeface="Roboto Mono"/>
                <a:cs typeface="Roboto Mono"/>
                <a:sym typeface="Roboto Mono"/>
              </a:rPr>
              <a:t>, 4)</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E2</a:t>
            </a:r>
            <a:r>
              <a:rPr lang="en-US" sz="2400" b="0" i="0" u="none" strike="noStrike" cap="none">
                <a:solidFill>
                  <a:schemeClr val="dk1"/>
                </a:solidFill>
                <a:latin typeface="Georgia"/>
                <a:ea typeface="Georgia"/>
                <a:cs typeface="Georgia"/>
                <a:sym typeface="Georgia"/>
              </a:rPr>
              <a:t>, type: </a:t>
            </a:r>
            <a:r>
              <a:rPr lang="en-US" sz="2400" b="0" i="0" u="none" strike="noStrike" cap="none">
                <a:solidFill>
                  <a:schemeClr val="dk1"/>
                </a:solidFill>
                <a:latin typeface="Roboto Mono"/>
                <a:ea typeface="Roboto Mono"/>
                <a:cs typeface="Roboto Mono"/>
                <a:sym typeface="Roboto Mono"/>
              </a:rPr>
              <a:t>=</a:t>
            </a:r>
            <a:r>
              <a:rPr lang="en-US" sz="2400" b="1" i="0" u="none" strike="noStrike" cap="none">
                <a:solidFill>
                  <a:schemeClr val="dk1"/>
                </a:solidFill>
                <a:latin typeface="Roboto Mono"/>
                <a:ea typeface="Roboto Mono"/>
                <a:cs typeface="Roboto Mono"/>
                <a:sym typeface="Roboto Mono"/>
              </a:rPr>
              <a:t>MATCH</a:t>
            </a:r>
            <a:r>
              <a:rPr lang="en-US" sz="2400" b="0" i="0" u="none" strike="noStrike" cap="none">
                <a:solidFill>
                  <a:schemeClr val="dk1"/>
                </a:solidFill>
                <a:latin typeface="Roboto Mono"/>
                <a:ea typeface="Roboto Mono"/>
                <a:cs typeface="Roboto Mono"/>
                <a:sym typeface="Roboto Mono"/>
              </a:rPr>
              <a:t>(“Coats”, </a:t>
            </a:r>
            <a:r>
              <a:rPr lang="en-US" sz="2400" b="0" i="0" u="none" strike="noStrike" cap="none">
                <a:solidFill>
                  <a:srgbClr val="0000FF"/>
                </a:solidFill>
                <a:latin typeface="Roboto Mono"/>
                <a:ea typeface="Roboto Mono"/>
                <a:cs typeface="Roboto Mono"/>
                <a:sym typeface="Roboto Mono"/>
              </a:rPr>
              <a:t>A:A</a:t>
            </a:r>
            <a:r>
              <a:rPr lang="en-US" sz="2400" b="0" i="0" u="none" strike="noStrike" cap="none">
                <a:solidFill>
                  <a:schemeClr val="dk1"/>
                </a:solidFill>
                <a:latin typeface="Roboto Mono"/>
                <a:ea typeface="Roboto Mono"/>
                <a:cs typeface="Roboto Mono"/>
                <a:sym typeface="Roboto Mono"/>
              </a:rPr>
              <a:t>, 0)</a:t>
            </a:r>
            <a:endParaRPr sz="2400"/>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For now, we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ll always use a </a:t>
            </a:r>
            <a:r>
              <a:rPr lang="en-US" sz="2400">
                <a:solidFill>
                  <a:schemeClr val="dk1"/>
                </a:solidFill>
                <a:latin typeface="Georgia"/>
                <a:ea typeface="Georgia"/>
                <a:cs typeface="Georgia"/>
                <a:sym typeface="Georgia"/>
              </a:rPr>
              <a:t>“</a:t>
            </a:r>
            <a:r>
              <a:rPr lang="en-US" sz="2400">
                <a:solidFill>
                  <a:schemeClr val="dk1"/>
                </a:solidFill>
                <a:latin typeface="Roboto Mono"/>
                <a:ea typeface="Roboto Mono"/>
                <a:cs typeface="Roboto Mono"/>
                <a:sym typeface="Roboto Mono"/>
              </a:rPr>
              <a:t>0</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as the third argument.</a:t>
            </a:r>
            <a:r>
              <a:rPr lang="en-US" sz="2400"/>
              <a:t> </a:t>
            </a:r>
            <a:r>
              <a:rPr lang="en-US" sz="2400" b="0" i="0" u="none" strike="noStrike" cap="none">
                <a:solidFill>
                  <a:schemeClr val="dk1"/>
                </a:solidFill>
                <a:latin typeface="Georgia"/>
                <a:ea typeface="Georgia"/>
                <a:cs typeface="Georgia"/>
                <a:sym typeface="Georgia"/>
              </a:rPr>
              <a:t>The “</a:t>
            </a:r>
            <a:r>
              <a:rPr lang="en-US" sz="2400" b="0" i="0" u="none" strike="noStrike" cap="none">
                <a:solidFill>
                  <a:schemeClr val="dk1"/>
                </a:solidFill>
                <a:latin typeface="Roboto Mono"/>
                <a:ea typeface="Roboto Mono"/>
                <a:cs typeface="Roboto Mono"/>
                <a:sym typeface="Roboto Mono"/>
              </a:rPr>
              <a:t>0”</a:t>
            </a:r>
            <a:r>
              <a:rPr lang="en-US" sz="2400" b="0" i="0" u="none" strike="noStrike" cap="none">
                <a:solidFill>
                  <a:schemeClr val="dk1"/>
                </a:solidFill>
                <a:latin typeface="Georgia"/>
                <a:ea typeface="Georgia"/>
                <a:cs typeface="Georgia"/>
                <a:sym typeface="Georgia"/>
              </a:rPr>
              <a:t>parameter requires an </a:t>
            </a:r>
            <a:r>
              <a:rPr lang="en-US" sz="2400" b="1" i="0" u="none" strike="noStrike" cap="none">
                <a:solidFill>
                  <a:schemeClr val="dk1"/>
                </a:solidFill>
                <a:latin typeface="Georgia"/>
                <a:ea typeface="Georgia"/>
                <a:cs typeface="Georgia"/>
                <a:sym typeface="Georgia"/>
              </a:rPr>
              <a:t>exact</a:t>
            </a:r>
            <a:r>
              <a:rPr lang="en-US" sz="2400" b="0" i="0" u="none" strike="noStrike" cap="none">
                <a:solidFill>
                  <a:schemeClr val="dk1"/>
                </a:solidFill>
                <a:latin typeface="Georgia"/>
                <a:ea typeface="Georgia"/>
                <a:cs typeface="Georgia"/>
                <a:sym typeface="Georgia"/>
              </a:rPr>
              <a:t> match. </a:t>
            </a:r>
            <a:r>
              <a:rPr lang="en-US" sz="2400">
                <a:solidFill>
                  <a:schemeClr val="dk1"/>
                </a:solidFill>
                <a:latin typeface="Georgia"/>
                <a:ea typeface="Georgia"/>
                <a:cs typeface="Georgia"/>
                <a:sym typeface="Georgia"/>
              </a:rPr>
              <a:t>In the next section, we’ll see how to use an </a:t>
            </a:r>
            <a:r>
              <a:rPr lang="en-US" sz="2400" b="1">
                <a:solidFill>
                  <a:schemeClr val="dk1"/>
                </a:solidFill>
                <a:latin typeface="Georgia"/>
                <a:ea typeface="Georgia"/>
                <a:cs typeface="Georgia"/>
                <a:sym typeface="Georgia"/>
              </a:rPr>
              <a:t>inexact</a:t>
            </a:r>
            <a:r>
              <a:rPr lang="en-US" sz="2400">
                <a:solidFill>
                  <a:schemeClr val="dk1"/>
                </a:solidFill>
                <a:latin typeface="Georgia"/>
                <a:ea typeface="Georgia"/>
                <a:cs typeface="Georgia"/>
                <a:sym typeface="Georgia"/>
              </a:rPr>
              <a:t> match. </a:t>
            </a:r>
            <a:endParaRPr sz="2400"/>
          </a:p>
        </p:txBody>
      </p:sp>
      <p:sp>
        <p:nvSpPr>
          <p:cNvPr id="1296" name="Shape 129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INDEX/MATCH EXAMPLE</a:t>
            </a:r>
            <a:endParaRPr/>
          </a:p>
        </p:txBody>
      </p:sp>
      <p:sp>
        <p:nvSpPr>
          <p:cNvPr id="1297" name="Shape 1297"/>
          <p:cNvSpPr txBox="1"/>
          <p:nvPr/>
        </p:nvSpPr>
        <p:spPr>
          <a:xfrm>
            <a:off x="9828650" y="6855925"/>
            <a:ext cx="2125200" cy="28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b="1"/>
              <a:t>Source</a:t>
            </a:r>
            <a:r>
              <a:rPr lang="en-US" sz="1100"/>
              <a:t>: https://goo.gl/susW9</a:t>
            </a:r>
            <a:endParaRPr sz="1100"/>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301"/>
        <p:cNvGrpSpPr/>
        <p:nvPr/>
      </p:nvGrpSpPr>
      <p:grpSpPr>
        <a:xfrm>
          <a:off x="0" y="0"/>
          <a:ext cx="0" cy="0"/>
          <a:chOff x="0" y="0"/>
          <a:chExt cx="0" cy="0"/>
        </a:xfrm>
      </p:grpSpPr>
      <p:sp>
        <p:nvSpPr>
          <p:cNvPr id="1302" name="Shape 1302"/>
          <p:cNvSpPr txBox="1">
            <a:spLocks noGrp="1"/>
          </p:cNvSpPr>
          <p:nvPr>
            <p:ph type="body" idx="1"/>
          </p:nvPr>
        </p:nvSpPr>
        <p:spPr>
          <a:xfrm>
            <a:off x="635000" y="1488964"/>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AutoNum type="arabicPeriod"/>
            </a:pPr>
            <a:r>
              <a:rPr lang="en-US" sz="2400" b="0" i="0" u="none" strike="noStrike" cap="none">
                <a:solidFill>
                  <a:schemeClr val="dk1"/>
                </a:solidFill>
                <a:latin typeface="Georgia"/>
                <a:ea typeface="Georgia"/>
                <a:cs typeface="Georgia"/>
                <a:sym typeface="Georgia"/>
              </a:rPr>
              <a:t>In cell </a:t>
            </a:r>
            <a:r>
              <a:rPr lang="en-US" sz="2400" b="1" i="0" u="none" strike="noStrike" cap="none">
                <a:solidFill>
                  <a:schemeClr val="dk1"/>
                </a:solidFill>
                <a:latin typeface="Georgia"/>
                <a:ea typeface="Georgia"/>
                <a:cs typeface="Georgia"/>
                <a:sym typeface="Georgia"/>
              </a:rPr>
              <a:t>H2</a:t>
            </a:r>
            <a:r>
              <a:rPr lang="en-US" sz="2400" b="0" i="0" u="none" strike="noStrike" cap="none">
                <a:solidFill>
                  <a:schemeClr val="dk1"/>
                </a:solidFill>
                <a:latin typeface="Georgia"/>
                <a:ea typeface="Georgia"/>
                <a:cs typeface="Georgia"/>
                <a:sym typeface="Georgia"/>
              </a:rPr>
              <a:t>, we will now combine </a:t>
            </a:r>
            <a:r>
              <a:rPr lang="en-US" sz="2400" b="1" i="0" u="none" strike="noStrike" cap="none">
                <a:solidFill>
                  <a:srgbClr val="7A1743"/>
                </a:solidFill>
                <a:latin typeface="Roboto Mono"/>
                <a:ea typeface="Roboto Mono"/>
                <a:cs typeface="Roboto Mono"/>
                <a:sym typeface="Roboto Mono"/>
              </a:rPr>
              <a:t>INDEX</a:t>
            </a:r>
            <a:r>
              <a:rPr lang="en-US" sz="2400" b="0" i="0" u="none" strike="noStrike" cap="none">
                <a:solidFill>
                  <a:schemeClr val="dk1"/>
                </a:solidFill>
                <a:latin typeface="Roboto Mono"/>
                <a:ea typeface="Roboto Mono"/>
                <a:cs typeface="Roboto Mono"/>
                <a:sym typeface="Roboto Mono"/>
              </a:rPr>
              <a:t> </a:t>
            </a:r>
            <a:r>
              <a:rPr lang="en-US" sz="2400" b="0" i="0" u="none" strike="noStrike" cap="none">
                <a:solidFill>
                  <a:schemeClr val="dk1"/>
                </a:solidFill>
                <a:latin typeface="Georgia"/>
                <a:ea typeface="Georgia"/>
                <a:cs typeface="Georgia"/>
                <a:sym typeface="Georgia"/>
              </a:rPr>
              <a:t>and </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 into a </a:t>
            </a:r>
            <a:r>
              <a:rPr lang="en-US" sz="2400" b="1" u="none" strike="noStrike" cap="none">
                <a:solidFill>
                  <a:schemeClr val="dk1"/>
                </a:solidFill>
                <a:latin typeface="Georgia"/>
                <a:ea typeface="Georgia"/>
                <a:cs typeface="Georgia"/>
                <a:sym typeface="Georgia"/>
              </a:rPr>
              <a:t>nested formula</a:t>
            </a:r>
            <a:r>
              <a:rPr lang="en-US" sz="2400" b="0" i="0" u="none" strike="noStrike" cap="none">
                <a:solidFill>
                  <a:schemeClr val="dk1"/>
                </a:solidFill>
                <a:latin typeface="Georgia"/>
                <a:ea typeface="Georgia"/>
                <a:cs typeface="Georgia"/>
                <a:sym typeface="Georgia"/>
              </a:rPr>
              <a:t>:</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Roboto Mono"/>
                <a:ea typeface="Roboto Mono"/>
                <a:cs typeface="Roboto Mono"/>
                <a:sym typeface="Roboto Mono"/>
              </a:rPr>
              <a:t>=</a:t>
            </a:r>
            <a:r>
              <a:rPr lang="en-US" sz="2400" b="1" i="0" u="none" strike="noStrike" cap="none">
                <a:solidFill>
                  <a:schemeClr val="dk1"/>
                </a:solidFill>
                <a:latin typeface="Roboto Mono"/>
                <a:ea typeface="Roboto Mono"/>
                <a:cs typeface="Roboto Mono"/>
                <a:sym typeface="Roboto Mono"/>
              </a:rPr>
              <a:t>INDEX</a:t>
            </a:r>
            <a:r>
              <a:rPr lang="en-US" sz="2400" b="0" i="0" u="none" strike="noStrike" cap="none">
                <a:solidFill>
                  <a:schemeClr val="dk1"/>
                </a:solidFill>
                <a:latin typeface="Roboto Mono"/>
                <a:ea typeface="Roboto Mono"/>
                <a:cs typeface="Roboto Mono"/>
                <a:sym typeface="Roboto Mono"/>
              </a:rPr>
              <a:t>(</a:t>
            </a:r>
            <a:r>
              <a:rPr lang="en-US" sz="2400" b="0" i="0" u="none" strike="noStrike" cap="none">
                <a:solidFill>
                  <a:srgbClr val="0000FF"/>
                </a:solidFill>
                <a:latin typeface="Roboto Mono"/>
                <a:ea typeface="Roboto Mono"/>
                <a:cs typeface="Roboto Mono"/>
                <a:sym typeface="Roboto Mono"/>
              </a:rPr>
              <a:t>A:A</a:t>
            </a:r>
            <a:r>
              <a:rPr lang="en-US" sz="2400" b="0" i="0" u="none" strike="noStrike" cap="none">
                <a:solidFill>
                  <a:schemeClr val="dk1"/>
                </a:solidFill>
                <a:latin typeface="Roboto Mono"/>
                <a:ea typeface="Roboto Mono"/>
                <a:cs typeface="Roboto Mono"/>
                <a:sym typeface="Roboto Mono"/>
              </a:rPr>
              <a:t>,</a:t>
            </a:r>
            <a:r>
              <a:rPr lang="en-US" sz="2400" b="1" i="0" u="none" strike="noStrike" cap="none">
                <a:solidFill>
                  <a:schemeClr val="dk1"/>
                </a:solidFill>
                <a:latin typeface="Roboto Mono"/>
                <a:ea typeface="Roboto Mono"/>
                <a:cs typeface="Roboto Mono"/>
                <a:sym typeface="Roboto Mono"/>
              </a:rPr>
              <a:t>MATCH</a:t>
            </a:r>
            <a:r>
              <a:rPr lang="en-US" sz="2400" b="0" i="0" u="none" strike="noStrike" cap="none">
                <a:solidFill>
                  <a:schemeClr val="dk1"/>
                </a:solidFill>
                <a:latin typeface="Roboto Mono"/>
                <a:ea typeface="Roboto Mono"/>
                <a:cs typeface="Roboto Mono"/>
                <a:sym typeface="Roboto Mono"/>
              </a:rPr>
              <a:t>(</a:t>
            </a:r>
            <a:r>
              <a:rPr lang="en-US" sz="2400" b="0" i="0" u="none" strike="noStrike" cap="none">
                <a:solidFill>
                  <a:srgbClr val="980000"/>
                </a:solidFill>
                <a:latin typeface="Roboto Mono"/>
                <a:ea typeface="Roboto Mono"/>
                <a:cs typeface="Roboto Mono"/>
                <a:sym typeface="Roboto Mono"/>
              </a:rPr>
              <a:t>G2</a:t>
            </a:r>
            <a:r>
              <a:rPr lang="en-US" sz="2400" b="0" i="0" u="none" strike="noStrike" cap="none">
                <a:solidFill>
                  <a:schemeClr val="dk1"/>
                </a:solidFill>
                <a:latin typeface="Roboto Mono"/>
                <a:ea typeface="Roboto Mono"/>
                <a:cs typeface="Roboto Mono"/>
                <a:sym typeface="Roboto Mono"/>
              </a:rPr>
              <a:t>,</a:t>
            </a:r>
            <a:r>
              <a:rPr lang="en-US" sz="2400" b="0" i="0" u="none" strike="noStrike" cap="none">
                <a:solidFill>
                  <a:schemeClr val="accent6"/>
                </a:solidFill>
                <a:latin typeface="Roboto Mono"/>
                <a:ea typeface="Roboto Mono"/>
                <a:cs typeface="Roboto Mono"/>
                <a:sym typeface="Roboto Mono"/>
              </a:rPr>
              <a:t>B:B</a:t>
            </a:r>
            <a:r>
              <a:rPr lang="en-US" sz="2400" b="0" i="0" u="none" strike="noStrike" cap="none">
                <a:solidFill>
                  <a:schemeClr val="dk1"/>
                </a:solidFill>
                <a:latin typeface="Roboto Mono"/>
                <a:ea typeface="Roboto Mono"/>
                <a:cs typeface="Roboto Mono"/>
                <a:sym typeface="Roboto Mono"/>
              </a:rPr>
              <a:t>,0)) </a:t>
            </a:r>
            <a:br>
              <a:rPr lang="en-US" sz="2400" b="0" i="0" u="none" strike="noStrike" cap="none">
                <a:solidFill>
                  <a:schemeClr val="dk1"/>
                </a:solidFill>
                <a:latin typeface="Roboto Mono"/>
                <a:ea typeface="Roboto Mono"/>
                <a:cs typeface="Roboto Mono"/>
                <a:sym typeface="Roboto Mono"/>
              </a:rPr>
            </a:br>
            <a:endParaRPr sz="2400"/>
          </a:p>
          <a:p>
            <a:pPr marL="457200" marR="0" lvl="0" indent="-381000" algn="l" rtl="0">
              <a:lnSpc>
                <a:spcPct val="115000"/>
              </a:lnSpc>
              <a:spcBef>
                <a:spcPts val="0"/>
              </a:spcBef>
              <a:spcAft>
                <a:spcPts val="0"/>
              </a:spcAft>
              <a:buClr>
                <a:schemeClr val="dk1"/>
              </a:buClr>
              <a:buSzPts val="2400"/>
              <a:buAutoNum type="arabicPeriod"/>
            </a:pPr>
            <a:r>
              <a:rPr lang="en-US" sz="2400" b="0" i="0" u="none" strike="noStrike" cap="none">
                <a:solidFill>
                  <a:schemeClr val="dk1"/>
                </a:solidFill>
                <a:latin typeface="Georgia"/>
                <a:ea typeface="Georgia"/>
                <a:cs typeface="Georgia"/>
                <a:sym typeface="Georgia"/>
              </a:rPr>
              <a:t>Copy it down to </a:t>
            </a:r>
            <a:r>
              <a:rPr lang="en-US" sz="2400" b="1" i="0" u="none" strike="noStrike" cap="none">
                <a:solidFill>
                  <a:schemeClr val="dk1"/>
                </a:solidFill>
                <a:latin typeface="Georgia"/>
                <a:ea typeface="Georgia"/>
                <a:cs typeface="Georgia"/>
                <a:sym typeface="Georgia"/>
              </a:rPr>
              <a:t>H3</a:t>
            </a:r>
            <a:r>
              <a:rPr lang="en-US" sz="2400" b="0" i="0" u="none" strike="noStrike" cap="none">
                <a:solidFill>
                  <a:schemeClr val="dk1"/>
                </a:solidFill>
                <a:latin typeface="Georgia"/>
                <a:ea typeface="Georgia"/>
                <a:cs typeface="Georgia"/>
                <a:sym typeface="Georgia"/>
              </a:rPr>
              <a:t>.</a:t>
            </a:r>
            <a:endParaRPr sz="2400"/>
          </a:p>
          <a:p>
            <a:pPr marL="457200" marR="0" lvl="0" indent="-381000" algn="l" rtl="0">
              <a:lnSpc>
                <a:spcPct val="115000"/>
              </a:lnSpc>
              <a:spcBef>
                <a:spcPts val="0"/>
              </a:spcBef>
              <a:spcAft>
                <a:spcPts val="0"/>
              </a:spcAft>
              <a:buClr>
                <a:schemeClr val="dk1"/>
              </a:buClr>
              <a:buSzPts val="2400"/>
              <a:buAutoNum type="arabicPeriod"/>
            </a:pPr>
            <a:r>
              <a:rPr lang="en-US" sz="2400" b="0" i="0" u="none" strike="noStrike" cap="none">
                <a:solidFill>
                  <a:schemeClr val="dk1"/>
                </a:solidFill>
                <a:latin typeface="Georgia"/>
                <a:ea typeface="Georgia"/>
                <a:cs typeface="Georgia"/>
                <a:sym typeface="Georgia"/>
              </a:rPr>
              <a:t>The inner </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 looks up the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Product ID</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of interest in the </a:t>
            </a:r>
            <a:r>
              <a:rPr lang="en-US" sz="2400" i="0" u="none" strike="noStrike" cap="none">
                <a:solidFill>
                  <a:schemeClr val="accent6"/>
                </a:solidFill>
                <a:latin typeface="Roboto Mono"/>
                <a:ea typeface="Roboto Mono"/>
                <a:cs typeface="Roboto Mono"/>
                <a:sym typeface="Roboto Mono"/>
              </a:rPr>
              <a:t>B:B</a:t>
            </a:r>
            <a:r>
              <a:rPr lang="en-US" sz="2400">
                <a:solidFill>
                  <a:schemeClr val="accent6"/>
                </a:solidFill>
                <a:latin typeface="Roboto Mono"/>
                <a:ea typeface="Roboto Mono"/>
                <a:cs typeface="Roboto Mono"/>
                <a:sym typeface="Roboto Mono"/>
              </a:rPr>
              <a:t> </a:t>
            </a:r>
            <a:r>
              <a:rPr lang="en-US" sz="2400" b="0" i="0" u="none" strike="noStrike" cap="none">
                <a:solidFill>
                  <a:schemeClr val="dk1"/>
                </a:solidFill>
                <a:latin typeface="Georgia"/>
                <a:ea typeface="Georgia"/>
                <a:cs typeface="Georgia"/>
                <a:sym typeface="Georgia"/>
              </a:rPr>
              <a:t>column,</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returning the matching row number.</a:t>
            </a:r>
            <a:endParaRPr sz="2400"/>
          </a:p>
          <a:p>
            <a:pPr marL="457200" marR="0" lvl="0" indent="-381000" algn="l" rtl="0">
              <a:lnSpc>
                <a:spcPct val="115000"/>
              </a:lnSpc>
              <a:spcBef>
                <a:spcPts val="0"/>
              </a:spcBef>
              <a:spcAft>
                <a:spcPts val="0"/>
              </a:spcAft>
              <a:buClr>
                <a:schemeClr val="dk1"/>
              </a:buClr>
              <a:buSzPts val="2400"/>
              <a:buAutoNum type="arabicPeriod"/>
            </a:pPr>
            <a:r>
              <a:rPr lang="en-US" sz="2400" b="0" i="0" u="none" strike="noStrike" cap="none">
                <a:solidFill>
                  <a:schemeClr val="dk1"/>
                </a:solidFill>
                <a:latin typeface="Georgia"/>
                <a:ea typeface="Georgia"/>
                <a:cs typeface="Georgia"/>
                <a:sym typeface="Georgia"/>
              </a:rPr>
              <a:t>The row number from the </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 above is then used in the </a:t>
            </a:r>
            <a:r>
              <a:rPr lang="en-US" sz="2400" b="1">
                <a:solidFill>
                  <a:srgbClr val="7A1743"/>
                </a:solidFill>
                <a:latin typeface="Roboto Mono"/>
                <a:ea typeface="Roboto Mono"/>
                <a:cs typeface="Roboto Mono"/>
                <a:sym typeface="Roboto Mono"/>
              </a:rPr>
              <a:t>INDEX</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to look</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up</a:t>
            </a:r>
            <a:r>
              <a:rPr lang="en-US" sz="2400">
                <a:solidFill>
                  <a:schemeClr val="dk1"/>
                </a:solidFill>
                <a:latin typeface="Georgia"/>
                <a:ea typeface="Georgia"/>
                <a:cs typeface="Georgia"/>
                <a:sym typeface="Georgia"/>
              </a:rPr>
              <a:t> and return </a:t>
            </a:r>
            <a:r>
              <a:rPr lang="en-US" sz="2400" b="0" i="0" u="none" strike="noStrike" cap="none">
                <a:solidFill>
                  <a:schemeClr val="dk1"/>
                </a:solidFill>
                <a:latin typeface="Georgia"/>
                <a:ea typeface="Georgia"/>
                <a:cs typeface="Georgia"/>
                <a:sym typeface="Georgia"/>
              </a:rPr>
              <a:t>a value in column </a:t>
            </a:r>
            <a:r>
              <a:rPr lang="en-US" sz="2400" i="0" u="none" strike="noStrike" cap="none">
                <a:solidFill>
                  <a:srgbClr val="0000FF"/>
                </a:solidFill>
                <a:latin typeface="Roboto Mono"/>
                <a:ea typeface="Roboto Mono"/>
                <a:cs typeface="Roboto Mono"/>
                <a:sym typeface="Roboto Mono"/>
              </a:rPr>
              <a:t>A:A</a:t>
            </a:r>
            <a:r>
              <a:rPr lang="en-US" sz="2400" b="0" i="0" u="none" strike="noStrike" cap="none">
                <a:solidFill>
                  <a:schemeClr val="dk1"/>
                </a:solidFill>
                <a:latin typeface="Georgia"/>
                <a:ea typeface="Georgia"/>
                <a:cs typeface="Georgia"/>
                <a:sym typeface="Georgia"/>
              </a:rPr>
              <a:t>.</a:t>
            </a:r>
            <a:endParaRPr sz="2400"/>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p>
        </p:txBody>
      </p:sp>
      <p:sp>
        <p:nvSpPr>
          <p:cNvPr id="1303" name="Shape 130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INDEX/MATCH EXAMPLE</a:t>
            </a:r>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307"/>
        <p:cNvGrpSpPr/>
        <p:nvPr/>
      </p:nvGrpSpPr>
      <p:grpSpPr>
        <a:xfrm>
          <a:off x="0" y="0"/>
          <a:ext cx="0" cy="0"/>
          <a:chOff x="0" y="0"/>
          <a:chExt cx="0" cy="0"/>
        </a:xfrm>
      </p:grpSpPr>
      <p:sp>
        <p:nvSpPr>
          <p:cNvPr id="1308" name="Shape 1308"/>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309" name="Shape 1309"/>
          <p:cNvSpPr/>
          <p:nvPr/>
        </p:nvSpPr>
        <p:spPr>
          <a:xfrm>
            <a:off x="635000" y="1837184"/>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GUIDED PRACTICE: </a:t>
            </a:r>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REVISING OUR VLOOKUPS</a:t>
            </a:r>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p:nvPr/>
        </p:nvSpPr>
        <p:spPr>
          <a:xfrm>
            <a:off x="635000" y="736600"/>
            <a:ext cx="94215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RECAP</a:t>
            </a:r>
            <a:r>
              <a:rPr lang="en-US" sz="3200" b="1">
                <a:latin typeface="Oswald"/>
                <a:ea typeface="Oswald"/>
                <a:cs typeface="Oswald"/>
                <a:sym typeface="Oswald"/>
              </a:rPr>
              <a:t>:</a:t>
            </a:r>
            <a:r>
              <a:rPr lang="en-US" sz="3200" b="1" i="0" u="none" strike="noStrike" cap="none">
                <a:solidFill>
                  <a:srgbClr val="000000"/>
                </a:solidFill>
                <a:latin typeface="Oswald"/>
                <a:ea typeface="Oswald"/>
                <a:cs typeface="Oswald"/>
                <a:sym typeface="Oswald"/>
              </a:rPr>
              <a:t> DATA CLEANING</a:t>
            </a:r>
            <a:r>
              <a:rPr lang="en-US" sz="3200" b="1">
                <a:latin typeface="Oswald"/>
                <a:ea typeface="Oswald"/>
                <a:cs typeface="Oswald"/>
                <a:sym typeface="Oswald"/>
              </a:rPr>
              <a:t> -</a:t>
            </a:r>
            <a:r>
              <a:rPr lang="en-US" sz="3200" b="1" i="0" u="none" strike="noStrike" cap="none">
                <a:solidFill>
                  <a:srgbClr val="000000"/>
                </a:solidFill>
                <a:latin typeface="Oswald"/>
                <a:ea typeface="Oswald"/>
                <a:cs typeface="Oswald"/>
                <a:sym typeface="Oswald"/>
              </a:rPr>
              <a:t> BEST PRACTICES</a:t>
            </a:r>
            <a:endParaRPr/>
          </a:p>
        </p:txBody>
      </p:sp>
      <p:sp>
        <p:nvSpPr>
          <p:cNvPr id="1046" name="Shape 1046"/>
          <p:cNvSpPr txBox="1">
            <a:spLocks noGrp="1"/>
          </p:cNvSpPr>
          <p:nvPr>
            <p:ph type="body" idx="1"/>
          </p:nvPr>
        </p:nvSpPr>
        <p:spPr>
          <a:xfrm>
            <a:off x="635000" y="1447108"/>
            <a:ext cx="11734800" cy="5140121"/>
          </a:xfrm>
          <a:prstGeom prst="rect">
            <a:avLst/>
          </a:prstGeom>
          <a:noFill/>
          <a:ln>
            <a:noFill/>
          </a:ln>
        </p:spPr>
        <p:txBody>
          <a:bodyPr spcFirstLastPara="1" wrap="square" lIns="0" tIns="0" rIns="0" bIns="0" anchor="t" anchorCtr="0">
            <a:noAutofit/>
          </a:bodyPr>
          <a:lstStyle/>
          <a:p>
            <a:pPr marL="457200" marR="0" lvl="0" indent="-381000" algn="l" rtl="0">
              <a:lnSpc>
                <a:spcPct val="130000"/>
              </a:lnSpc>
              <a:spcBef>
                <a:spcPts val="0"/>
              </a:spcBef>
              <a:spcAft>
                <a:spcPts val="0"/>
              </a:spcAft>
              <a:buClr>
                <a:schemeClr val="dk1"/>
              </a:buClr>
              <a:buSzPts val="2400"/>
              <a:buFont typeface="Georgia"/>
              <a:buAutoNum type="arabicPeriod"/>
            </a:pPr>
            <a:r>
              <a:rPr lang="en-US" sz="2400" b="0" i="0" u="none" strike="noStrike" cap="none" dirty="0">
                <a:solidFill>
                  <a:schemeClr val="dk1"/>
                </a:solidFill>
                <a:latin typeface="Georgia"/>
                <a:ea typeface="Georgia"/>
                <a:cs typeface="Georgia"/>
                <a:sym typeface="Georgia"/>
              </a:rPr>
              <a:t>Keep a copy of all untouched, </a:t>
            </a:r>
            <a:r>
              <a:rPr lang="en-US" sz="2400" dirty="0">
                <a:solidFill>
                  <a:schemeClr val="dk1"/>
                </a:solidFill>
                <a:latin typeface="Georgia"/>
                <a:ea typeface="Georgia"/>
                <a:cs typeface="Georgia"/>
                <a:sym typeface="Georgia"/>
              </a:rPr>
              <a:t>r</a:t>
            </a:r>
            <a:r>
              <a:rPr lang="en-US" sz="2400" b="0" i="0" u="none" strike="noStrike" cap="none" dirty="0">
                <a:solidFill>
                  <a:schemeClr val="dk1"/>
                </a:solidFill>
                <a:latin typeface="Georgia"/>
                <a:ea typeface="Georgia"/>
                <a:cs typeface="Georgia"/>
                <a:sym typeface="Georgia"/>
              </a:rPr>
              <a:t>aw </a:t>
            </a:r>
            <a:r>
              <a:rPr lang="en-US" sz="2400" dirty="0">
                <a:solidFill>
                  <a:schemeClr val="dk1"/>
                </a:solidFill>
                <a:latin typeface="Georgia"/>
                <a:ea typeface="Georgia"/>
                <a:cs typeface="Georgia"/>
                <a:sym typeface="Georgia"/>
              </a:rPr>
              <a:t>d</a:t>
            </a:r>
            <a:r>
              <a:rPr lang="en-US" sz="2400" b="0" i="0" u="none" strike="noStrike" cap="none" dirty="0">
                <a:solidFill>
                  <a:schemeClr val="dk1"/>
                </a:solidFill>
                <a:latin typeface="Georgia"/>
                <a:ea typeface="Georgia"/>
                <a:cs typeface="Georgia"/>
                <a:sym typeface="Georgia"/>
              </a:rPr>
              <a:t>ata.</a:t>
            </a:r>
            <a:endParaRPr sz="2400" dirty="0">
              <a:solidFill>
                <a:schemeClr val="dk1"/>
              </a:solidFill>
              <a:latin typeface="Georgia"/>
              <a:ea typeface="Georgia"/>
              <a:cs typeface="Georgia"/>
              <a:sym typeface="Georgia"/>
            </a:endParaRPr>
          </a:p>
          <a:p>
            <a:pPr marL="457200" marR="0" lvl="0" indent="-381000" algn="l" rtl="0">
              <a:lnSpc>
                <a:spcPct val="130000"/>
              </a:lnSpc>
              <a:spcBef>
                <a:spcPts val="0"/>
              </a:spcBef>
              <a:spcAft>
                <a:spcPts val="0"/>
              </a:spcAft>
              <a:buClr>
                <a:schemeClr val="dk1"/>
              </a:buClr>
              <a:buSzPts val="2400"/>
              <a:buFont typeface="Georgia"/>
              <a:buAutoNum type="arabicPeriod"/>
            </a:pPr>
            <a:r>
              <a:rPr lang="en-US" sz="2400" b="0" i="0" u="none" strike="noStrike" cap="none" dirty="0">
                <a:solidFill>
                  <a:schemeClr val="dk1"/>
                </a:solidFill>
                <a:latin typeface="Georgia"/>
                <a:ea typeface="Georgia"/>
                <a:cs typeface="Georgia"/>
                <a:sym typeface="Georgia"/>
              </a:rPr>
              <a:t>Document your </a:t>
            </a:r>
            <a:r>
              <a:rPr lang="en-US" sz="2400" dirty="0">
                <a:solidFill>
                  <a:schemeClr val="dk1"/>
                </a:solidFill>
                <a:latin typeface="Georgia"/>
                <a:ea typeface="Georgia"/>
                <a:cs typeface="Georgia"/>
                <a:sym typeface="Georgia"/>
              </a:rPr>
              <a:t>s</a:t>
            </a:r>
            <a:r>
              <a:rPr lang="en-US" sz="2400" b="0" i="0" u="none" strike="noStrike" cap="none" dirty="0">
                <a:solidFill>
                  <a:schemeClr val="dk1"/>
                </a:solidFill>
                <a:latin typeface="Georgia"/>
                <a:ea typeface="Georgia"/>
                <a:cs typeface="Georgia"/>
                <a:sym typeface="Georgia"/>
              </a:rPr>
              <a:t>teps through cleaning and preparation</a:t>
            </a:r>
            <a:r>
              <a:rPr lang="en-US" sz="2400" dirty="0">
                <a:solidFill>
                  <a:schemeClr val="dk1"/>
                </a:solidFill>
                <a:latin typeface="Georgia"/>
                <a:ea typeface="Georgia"/>
                <a:cs typeface="Georgia"/>
                <a:sym typeface="Georgia"/>
              </a:rPr>
              <a:t>:</a:t>
            </a:r>
            <a:endParaRPr sz="2400" dirty="0"/>
          </a:p>
          <a:p>
            <a:pPr marL="914400" marR="0" lvl="1" indent="-381000" algn="l" rtl="0">
              <a:lnSpc>
                <a:spcPct val="130000"/>
              </a:lnSpc>
              <a:spcBef>
                <a:spcPts val="0"/>
              </a:spcBef>
              <a:spcAft>
                <a:spcPts val="0"/>
              </a:spcAft>
              <a:buClr>
                <a:schemeClr val="dk1"/>
              </a:buClr>
              <a:buSzPts val="2400"/>
              <a:buFont typeface="Georgia"/>
              <a:buAutoNum type="alphaLcPeriod"/>
            </a:pPr>
            <a:r>
              <a:rPr lang="en-US" sz="2400" b="0" i="0" u="none" strike="noStrike" cap="none" dirty="0">
                <a:solidFill>
                  <a:schemeClr val="dk1"/>
                </a:solidFill>
                <a:latin typeface="Georgia"/>
                <a:ea typeface="Georgia"/>
                <a:cs typeface="Georgia"/>
                <a:sym typeface="Georgia"/>
              </a:rPr>
              <a:t>Create new columns for converted data.</a:t>
            </a:r>
            <a:endParaRPr sz="2400" dirty="0"/>
          </a:p>
          <a:p>
            <a:pPr marL="914400" marR="0" lvl="1" indent="-381000" algn="l" rtl="0">
              <a:lnSpc>
                <a:spcPct val="130000"/>
              </a:lnSpc>
              <a:spcBef>
                <a:spcPts val="0"/>
              </a:spcBef>
              <a:spcAft>
                <a:spcPts val="0"/>
              </a:spcAft>
              <a:buClr>
                <a:schemeClr val="dk1"/>
              </a:buClr>
              <a:buSzPts val="2400"/>
              <a:buFont typeface="Georgia"/>
              <a:buAutoNum type="alphaLcPeriod"/>
            </a:pPr>
            <a:r>
              <a:rPr lang="en-US" sz="2400" b="0" i="0" u="none" strike="noStrike" cap="none" dirty="0">
                <a:solidFill>
                  <a:schemeClr val="dk1"/>
                </a:solidFill>
                <a:latin typeface="Georgia"/>
                <a:ea typeface="Georgia"/>
                <a:cs typeface="Georgia"/>
                <a:sym typeface="Georgia"/>
              </a:rPr>
              <a:t>Use color to highlight prepared columns.</a:t>
            </a:r>
            <a:endParaRPr sz="2400" dirty="0"/>
          </a:p>
          <a:p>
            <a:pPr marL="457200" marR="0" lvl="0" indent="-381000" algn="l" rtl="0">
              <a:lnSpc>
                <a:spcPct val="130000"/>
              </a:lnSpc>
              <a:spcBef>
                <a:spcPts val="0"/>
              </a:spcBef>
              <a:spcAft>
                <a:spcPts val="0"/>
              </a:spcAft>
              <a:buClr>
                <a:schemeClr val="dk1"/>
              </a:buClr>
              <a:buSzPts val="2400"/>
              <a:buFont typeface="Georgia"/>
              <a:buAutoNum type="arabicPeriod"/>
            </a:pPr>
            <a:r>
              <a:rPr lang="en-US" sz="2400" b="0" i="0" u="none" strike="noStrike" cap="none" dirty="0">
                <a:solidFill>
                  <a:schemeClr val="dk1"/>
                </a:solidFill>
                <a:latin typeface="Georgia"/>
                <a:ea typeface="Georgia"/>
                <a:cs typeface="Georgia"/>
                <a:sym typeface="Georgia"/>
              </a:rPr>
              <a:t>Create a summary sheet </a:t>
            </a:r>
            <a:r>
              <a:rPr lang="en-US" sz="2400" dirty="0">
                <a:solidFill>
                  <a:schemeClr val="dk1"/>
                </a:solidFill>
                <a:latin typeface="Georgia"/>
                <a:ea typeface="Georgia"/>
                <a:cs typeface="Georgia"/>
                <a:sym typeface="Georgia"/>
              </a:rPr>
              <a:t>with</a:t>
            </a:r>
            <a:r>
              <a:rPr lang="en-US" sz="2400" b="0" i="0" u="none" strike="noStrike" cap="none" dirty="0">
                <a:solidFill>
                  <a:schemeClr val="dk1"/>
                </a:solidFill>
                <a:latin typeface="Georgia"/>
                <a:ea typeface="Georgia"/>
                <a:cs typeface="Georgia"/>
                <a:sym typeface="Georgia"/>
              </a:rPr>
              <a:t> “metadata” including:</a:t>
            </a:r>
            <a:endParaRPr sz="2400" dirty="0"/>
          </a:p>
          <a:p>
            <a:pPr marL="914400" marR="0" lvl="1" indent="-381000" algn="l" rtl="0">
              <a:lnSpc>
                <a:spcPct val="130000"/>
              </a:lnSpc>
              <a:spcBef>
                <a:spcPts val="0"/>
              </a:spcBef>
              <a:spcAft>
                <a:spcPts val="0"/>
              </a:spcAft>
              <a:buClr>
                <a:schemeClr val="dk1"/>
              </a:buClr>
              <a:buSzPts val="2400"/>
              <a:buFont typeface="Georgia"/>
              <a:buAutoNum type="alphaLcPeriod"/>
            </a:pPr>
            <a:r>
              <a:rPr lang="en-US" sz="2400" dirty="0">
                <a:solidFill>
                  <a:schemeClr val="dk1"/>
                </a:solidFill>
                <a:latin typeface="Georgia"/>
                <a:ea typeface="Georgia"/>
                <a:cs typeface="Georgia"/>
                <a:sym typeface="Georgia"/>
              </a:rPr>
              <a:t>A d</a:t>
            </a:r>
            <a:r>
              <a:rPr lang="en-US" sz="2400" b="0" i="0" u="none" strike="noStrike" cap="none" dirty="0">
                <a:solidFill>
                  <a:schemeClr val="dk1"/>
                </a:solidFill>
                <a:latin typeface="Georgia"/>
                <a:ea typeface="Georgia"/>
                <a:cs typeface="Georgia"/>
                <a:sym typeface="Georgia"/>
              </a:rPr>
              <a:t>irectory of other sheets.</a:t>
            </a:r>
            <a:endParaRPr sz="2400" dirty="0"/>
          </a:p>
          <a:p>
            <a:pPr marL="914400" marR="0" lvl="1" indent="-381000" algn="l" rtl="0">
              <a:lnSpc>
                <a:spcPct val="130000"/>
              </a:lnSpc>
              <a:spcBef>
                <a:spcPts val="0"/>
              </a:spcBef>
              <a:spcAft>
                <a:spcPts val="0"/>
              </a:spcAft>
              <a:buClr>
                <a:schemeClr val="dk1"/>
              </a:buClr>
              <a:buSzPts val="2400"/>
              <a:buFont typeface="Georgia"/>
              <a:buAutoNum type="alphaLcPeriod"/>
            </a:pPr>
            <a:r>
              <a:rPr lang="en-US" sz="2400" dirty="0">
                <a:solidFill>
                  <a:schemeClr val="dk1"/>
                </a:solidFill>
                <a:latin typeface="Georgia"/>
                <a:ea typeface="Georgia"/>
                <a:cs typeface="Georgia"/>
                <a:sym typeface="Georgia"/>
              </a:rPr>
              <a:t>An e</a:t>
            </a:r>
            <a:r>
              <a:rPr lang="en-US" sz="2400" b="0" i="0" u="none" strike="noStrike" cap="none" dirty="0">
                <a:solidFill>
                  <a:schemeClr val="dk1"/>
                </a:solidFill>
                <a:latin typeface="Georgia"/>
                <a:ea typeface="Georgia"/>
                <a:cs typeface="Georgia"/>
                <a:sym typeface="Georgia"/>
              </a:rPr>
              <a:t>xplanation of analysis.</a:t>
            </a:r>
            <a:endParaRPr sz="2400" dirty="0"/>
          </a:p>
          <a:p>
            <a:pPr marL="914400" marR="0" lvl="1" indent="-381000" algn="l" rtl="0">
              <a:lnSpc>
                <a:spcPct val="130000"/>
              </a:lnSpc>
              <a:spcBef>
                <a:spcPts val="0"/>
              </a:spcBef>
              <a:spcAft>
                <a:spcPts val="0"/>
              </a:spcAft>
              <a:buClr>
                <a:schemeClr val="dk1"/>
              </a:buClr>
              <a:buSzPts val="2400"/>
              <a:buFont typeface="Georgia"/>
              <a:buAutoNum type="alphaLcPeriod"/>
            </a:pPr>
            <a:r>
              <a:rPr lang="en-US" sz="2400" dirty="0">
                <a:solidFill>
                  <a:schemeClr val="dk1"/>
                </a:solidFill>
                <a:latin typeface="Georgia"/>
                <a:ea typeface="Georgia"/>
                <a:cs typeface="Georgia"/>
                <a:sym typeface="Georgia"/>
              </a:rPr>
              <a:t>A s</a:t>
            </a:r>
            <a:r>
              <a:rPr lang="en-US" sz="2400" b="0" i="0" u="none" strike="noStrike" cap="none" dirty="0">
                <a:solidFill>
                  <a:schemeClr val="dk1"/>
                </a:solidFill>
                <a:latin typeface="Georgia"/>
                <a:ea typeface="Georgia"/>
                <a:cs typeface="Georgia"/>
                <a:sym typeface="Georgia"/>
              </a:rPr>
              <a:t>ample summary of results.</a:t>
            </a:r>
            <a:endParaRPr sz="2400" b="0" i="0" u="none" strike="noStrike" cap="none" dirty="0">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Shape 1314"/>
          <p:cNvSpPr txBox="1">
            <a:spLocks noGrp="1"/>
          </p:cNvSpPr>
          <p:nvPr>
            <p:ph type="body" idx="1"/>
          </p:nvPr>
        </p:nvSpPr>
        <p:spPr>
          <a:xfrm>
            <a:off x="635000" y="1550040"/>
            <a:ext cx="1201801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Let’s recreate our </a:t>
            </a:r>
            <a:r>
              <a:rPr lang="en-US" sz="2400" b="0" i="0" u="none" strike="noStrike" cap="none">
                <a:solidFill>
                  <a:schemeClr val="dk1"/>
                </a:solidFill>
                <a:latin typeface="Roboto Mono"/>
                <a:ea typeface="Roboto Mono"/>
                <a:cs typeface="Roboto Mono"/>
                <a:sym typeface="Roboto Mono"/>
              </a:rPr>
              <a:t>VLOOKUPs</a:t>
            </a:r>
            <a:r>
              <a:rPr lang="en-US" sz="2400" b="0" i="0" u="none" strike="noStrike" cap="none">
                <a:solidFill>
                  <a:schemeClr val="dk1"/>
                </a:solidFill>
                <a:latin typeface="Georgia"/>
                <a:ea typeface="Georgia"/>
                <a:cs typeface="Georgia"/>
                <a:sym typeface="Georgia"/>
              </a:rPr>
              <a:t> from earlier using </a:t>
            </a:r>
            <a:r>
              <a:rPr lang="en-US" sz="2400" b="1">
                <a:solidFill>
                  <a:srgbClr val="7A1743"/>
                </a:solidFill>
                <a:latin typeface="Roboto Mono"/>
                <a:ea typeface="Roboto Mono"/>
                <a:cs typeface="Roboto Mono"/>
                <a:sym typeface="Roboto Mono"/>
              </a:rPr>
              <a:t>INDEX</a:t>
            </a:r>
            <a:r>
              <a:rPr lang="en-US" sz="2400">
                <a:solidFill>
                  <a:schemeClr val="dk1"/>
                </a:solidFill>
                <a:latin typeface="Georgia"/>
                <a:ea typeface="Georgia"/>
                <a:cs typeface="Georgia"/>
                <a:sym typeface="Georgia"/>
              </a:rPr>
              <a:t>/</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a:t>
            </a:r>
            <a:r>
              <a:rPr lang="en-US" sz="2400"/>
              <a:t> </a:t>
            </a:r>
            <a:r>
              <a:rPr lang="en-US" sz="2400" b="0" i="0" u="none" strike="noStrike" cap="none">
                <a:solidFill>
                  <a:schemeClr val="dk1"/>
                </a:solidFill>
                <a:latin typeface="Georgia"/>
                <a:ea typeface="Georgia"/>
                <a:cs typeface="Georgia"/>
                <a:sym typeface="Georgia"/>
              </a:rPr>
              <a:t>In a new column, let’s use </a:t>
            </a:r>
            <a:r>
              <a:rPr lang="en-US" sz="2400" b="1">
                <a:solidFill>
                  <a:srgbClr val="7A1743"/>
                </a:solidFill>
                <a:latin typeface="Roboto Mono"/>
                <a:ea typeface="Roboto Mono"/>
                <a:cs typeface="Roboto Mono"/>
                <a:sym typeface="Roboto Mono"/>
              </a:rPr>
              <a:t>INDEX</a:t>
            </a:r>
            <a:r>
              <a:rPr lang="en-US" sz="2400" b="0" i="0" u="none" strike="noStrike" cap="none">
                <a:solidFill>
                  <a:schemeClr val="dk1"/>
                </a:solidFill>
                <a:latin typeface="Georgia"/>
                <a:ea typeface="Georgia"/>
                <a:cs typeface="Georgia"/>
                <a:sym typeface="Georgia"/>
              </a:rPr>
              <a:t>/</a:t>
            </a:r>
            <a:r>
              <a:rPr lang="en-US" sz="2400" b="1">
                <a:solidFill>
                  <a:srgbClr val="7A1743"/>
                </a:solidFill>
                <a:latin typeface="Roboto Mono"/>
                <a:ea typeface="Roboto Mono"/>
                <a:cs typeface="Roboto Mono"/>
                <a:sym typeface="Roboto Mono"/>
              </a:rPr>
              <a:t>MATCH</a:t>
            </a:r>
            <a:r>
              <a:rPr lang="en-US" sz="2400" b="0" i="0" u="none" strike="noStrike" cap="none">
                <a:solidFill>
                  <a:schemeClr val="dk1"/>
                </a:solidFill>
                <a:latin typeface="Georgia"/>
                <a:ea typeface="Georgia"/>
                <a:cs typeface="Georgia"/>
                <a:sym typeface="Georgia"/>
              </a:rPr>
              <a:t> to look up the area of the census tracts again:</a:t>
            </a:r>
            <a:endParaRPr sz="2400"/>
          </a:p>
          <a:p>
            <a:pPr marL="0" marR="0" lvl="0" indent="0" algn="l" rtl="0">
              <a:lnSpc>
                <a:spcPct val="115000"/>
              </a:lnSpc>
              <a:spcBef>
                <a:spcPts val="0"/>
              </a:spcBef>
              <a:spcAft>
                <a:spcPts val="0"/>
              </a:spcAft>
              <a:buClr>
                <a:schemeClr val="dk1"/>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row 2 of the new column, type:</a:t>
            </a:r>
            <a:r>
              <a:rPr lang="en-US" sz="2400"/>
              <a:t> </a:t>
            </a:r>
            <a:br>
              <a:rPr lang="en-US" sz="2400"/>
            </a:b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INDEX</a:t>
            </a:r>
            <a:r>
              <a:rPr lang="en-US" sz="2400" b="0" i="0" u="none" strike="noStrike" cap="none">
                <a:solidFill>
                  <a:srgbClr val="7A1743"/>
                </a:solidFill>
                <a:latin typeface="Roboto Mono"/>
                <a:ea typeface="Roboto Mono"/>
                <a:cs typeface="Roboto Mono"/>
                <a:sym typeface="Roboto Mono"/>
              </a:rPr>
              <a:t>(census_tract_areas_WA!N:N,</a:t>
            </a:r>
            <a:r>
              <a:rPr lang="en-US" sz="2400" b="1" i="0" u="none" strike="noStrike" cap="none">
                <a:solidFill>
                  <a:srgbClr val="7A1743"/>
                </a:solidFill>
                <a:latin typeface="Roboto Mono"/>
                <a:ea typeface="Roboto Mono"/>
                <a:cs typeface="Roboto Mono"/>
                <a:sym typeface="Roboto Mono"/>
              </a:rPr>
              <a:t>MATCH</a:t>
            </a:r>
            <a:r>
              <a:rPr lang="en-US" sz="2400" b="0" i="0" u="none" strike="noStrike" cap="none">
                <a:solidFill>
                  <a:srgbClr val="7A1743"/>
                </a:solidFill>
                <a:latin typeface="Roboto Mono"/>
                <a:ea typeface="Roboto Mono"/>
                <a:cs typeface="Roboto Mono"/>
                <a:sym typeface="Roboto Mono"/>
              </a:rPr>
              <a:t> ('2014_acs_select'!A2,census_tract_areas_WA!E:E,0))</a:t>
            </a:r>
            <a:br>
              <a:rPr lang="en-US" sz="2400" b="0" i="0" u="none" strike="noStrike" cap="none">
                <a:solidFill>
                  <a:srgbClr val="7A1743"/>
                </a:solidFill>
                <a:latin typeface="Roboto Mono"/>
                <a:ea typeface="Roboto Mono"/>
                <a:cs typeface="Roboto Mono"/>
                <a:sym typeface="Roboto Mono"/>
              </a:rPr>
            </a:br>
            <a:endParaRPr sz="2400">
              <a:solidFill>
                <a:srgbClr val="7A1743"/>
              </a:solidFill>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this down to all rows.</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To check </a:t>
            </a:r>
            <a:r>
              <a:rPr lang="en-US" sz="2400">
                <a:solidFill>
                  <a:schemeClr val="dk1"/>
                </a:solidFill>
                <a:latin typeface="Georgia"/>
                <a:ea typeface="Georgia"/>
                <a:cs typeface="Georgia"/>
                <a:sym typeface="Georgia"/>
              </a:rPr>
              <a:t>equality</a:t>
            </a:r>
            <a:r>
              <a:rPr lang="en-US" sz="2400" b="0" i="0" u="none" strike="noStrike" cap="none">
                <a:solidFill>
                  <a:schemeClr val="dk1"/>
                </a:solidFill>
                <a:latin typeface="Georgia"/>
                <a:ea typeface="Georgia"/>
                <a:cs typeface="Georgia"/>
                <a:sym typeface="Georgia"/>
              </a:rPr>
              <a:t> with our </a:t>
            </a:r>
            <a:r>
              <a:rPr lang="en-US" sz="2400" b="1" i="0" u="none" strike="noStrike" cap="none">
                <a:solidFill>
                  <a:schemeClr val="dk1"/>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by </a:t>
            </a:r>
            <a:r>
              <a:rPr lang="en-US" sz="2400" b="0" i="0" u="none" strike="noStrike" cap="none">
                <a:solidFill>
                  <a:schemeClr val="dk1"/>
                </a:solidFill>
                <a:latin typeface="Georgia"/>
                <a:ea typeface="Georgia"/>
                <a:cs typeface="Georgia"/>
                <a:sym typeface="Georgia"/>
              </a:rPr>
              <a:t>entering </a:t>
            </a:r>
            <a:r>
              <a:rPr lang="en-US" sz="2400">
                <a:solidFill>
                  <a:schemeClr val="dk1"/>
                </a:solidFill>
                <a:latin typeface="Georgia"/>
                <a:ea typeface="Georgia"/>
                <a:cs typeface="Georgia"/>
                <a:sym typeface="Georgia"/>
              </a:rPr>
              <a:t>“</a:t>
            </a:r>
            <a:r>
              <a:rPr lang="en-US" sz="2400" b="1" i="0" u="none" strike="noStrike" cap="none">
                <a:solidFill>
                  <a:srgbClr val="7A1743"/>
                </a:solidFill>
                <a:latin typeface="Georgia"/>
                <a:ea typeface="Georgia"/>
                <a:cs typeface="Georgia"/>
                <a:sym typeface="Georgia"/>
              </a:rPr>
              <a:t>=AN2=AJ2</a:t>
            </a:r>
            <a:r>
              <a:rPr lang="en-US" sz="2400">
                <a:solidFill>
                  <a:schemeClr val="dk1"/>
                </a:solidFill>
                <a:latin typeface="Georgia"/>
                <a:ea typeface="Georgia"/>
                <a:cs typeface="Georgia"/>
                <a:sym typeface="Georgia"/>
              </a:rPr>
              <a:t>” in the next column</a:t>
            </a:r>
            <a:r>
              <a:rPr lang="en-US" sz="2400" b="0" i="0" u="none" strike="noStrike" cap="none">
                <a:solidFill>
                  <a:schemeClr val="dk1"/>
                </a:solidFill>
                <a:latin typeface="Georgia"/>
                <a:ea typeface="Georgia"/>
                <a:cs typeface="Georgia"/>
                <a:sym typeface="Georgia"/>
              </a:rPr>
              <a:t> (adapt as necessary if columns differ). </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down and ensure all values are </a:t>
            </a:r>
            <a:r>
              <a:rPr lang="en-US" sz="2400" b="1" i="0" u="none" strike="noStrike" cap="none">
                <a:solidFill>
                  <a:schemeClr val="dk1"/>
                </a:solidFill>
                <a:latin typeface="Roboto Mono"/>
                <a:ea typeface="Roboto Mono"/>
                <a:cs typeface="Roboto Mono"/>
                <a:sym typeface="Roboto Mono"/>
              </a:rPr>
              <a:t>TRUE</a:t>
            </a:r>
            <a:r>
              <a:rPr lang="en-US" sz="2400" b="0" i="0" u="none" strike="noStrike" cap="none">
                <a:solidFill>
                  <a:schemeClr val="dk1"/>
                </a:solidFill>
                <a:latin typeface="Georgia"/>
                <a:ea typeface="Georgia"/>
                <a:cs typeface="Georgia"/>
                <a:sym typeface="Georgia"/>
              </a:rPr>
              <a:t>.</a:t>
            </a:r>
            <a:endParaRPr sz="2400"/>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315" name="Shape 131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REVISE VLOOKUPS WITH INDEX/MATCH</a:t>
            </a:r>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319"/>
        <p:cNvGrpSpPr/>
        <p:nvPr/>
      </p:nvGrpSpPr>
      <p:grpSpPr>
        <a:xfrm>
          <a:off x="0" y="0"/>
          <a:ext cx="0" cy="0"/>
          <a:chOff x="0" y="0"/>
          <a:chExt cx="0" cy="0"/>
        </a:xfrm>
      </p:grpSpPr>
      <p:sp>
        <p:nvSpPr>
          <p:cNvPr id="1320" name="Shape 1320"/>
          <p:cNvSpPr txBox="1">
            <a:spLocks noGrp="1"/>
          </p:cNvSpPr>
          <p:nvPr>
            <p:ph type="body" idx="1"/>
          </p:nvPr>
        </p:nvSpPr>
        <p:spPr>
          <a:xfrm>
            <a:off x="635000" y="1454674"/>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400" b="0" i="0" u="none" strike="noStrike" cap="none">
                <a:solidFill>
                  <a:schemeClr val="dk1"/>
                </a:solidFill>
                <a:latin typeface="Georgia"/>
                <a:ea typeface="Georgia"/>
                <a:cs typeface="Georgia"/>
                <a:sym typeface="Georgia"/>
              </a:rPr>
              <a:t>In a new column, let’s redo the density classification. </a:t>
            </a: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endParaRPr sz="2400">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In </a:t>
            </a:r>
            <a:r>
              <a:rPr lang="en-US" sz="2400" b="1" i="0" u="none" strike="noStrike" cap="none">
                <a:solidFill>
                  <a:schemeClr val="dk1"/>
                </a:solidFill>
                <a:latin typeface="Georgia"/>
                <a:ea typeface="Georgia"/>
                <a:cs typeface="Georgia"/>
                <a:sym typeface="Georgia"/>
              </a:rPr>
              <a:t>row 2</a:t>
            </a:r>
            <a:r>
              <a:rPr lang="en-US" sz="2400" b="0" i="0" u="none" strike="noStrike" cap="none">
                <a:solidFill>
                  <a:schemeClr val="dk1"/>
                </a:solidFill>
                <a:latin typeface="Georgia"/>
                <a:ea typeface="Georgia"/>
                <a:cs typeface="Georgia"/>
                <a:sym typeface="Georgia"/>
              </a:rPr>
              <a:t> of the new column, enter: </a:t>
            </a:r>
            <a:r>
              <a:rPr lang="en-US" sz="2400" b="0" i="0" u="none" strike="noStrike" cap="none">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INDEX</a:t>
            </a:r>
            <a:r>
              <a:rPr lang="en-US" sz="2400" b="0" i="0" u="none" strike="noStrike" cap="none">
                <a:solidFill>
                  <a:srgbClr val="7A1743"/>
                </a:solidFill>
                <a:latin typeface="Roboto Mono"/>
                <a:ea typeface="Roboto Mono"/>
                <a:cs typeface="Roboto Mono"/>
                <a:sym typeface="Roboto Mono"/>
              </a:rPr>
              <a:t>('Density Lookup'!B:B, </a:t>
            </a:r>
            <a:r>
              <a:rPr lang="en-US" sz="2400" b="1" i="0" u="none" strike="noStrike" cap="none">
                <a:solidFill>
                  <a:srgbClr val="7A1743"/>
                </a:solidFill>
                <a:latin typeface="Roboto Mono"/>
                <a:ea typeface="Roboto Mono"/>
                <a:cs typeface="Roboto Mono"/>
                <a:sym typeface="Roboto Mono"/>
              </a:rPr>
              <a:t>MATCH</a:t>
            </a:r>
            <a:r>
              <a:rPr lang="en-US" sz="2400" b="0" i="0" u="none" strike="noStrike" cap="none">
                <a:solidFill>
                  <a:srgbClr val="7A1743"/>
                </a:solidFill>
                <a:latin typeface="Roboto Mono"/>
                <a:ea typeface="Roboto Mono"/>
                <a:cs typeface="Roboto Mono"/>
                <a:sym typeface="Roboto Mono"/>
              </a:rPr>
              <a:t>('2014_acs_select'!AK2,'Density Lookup'!A:A,1))</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it down to all rows. </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To </a:t>
            </a:r>
            <a:r>
              <a:rPr lang="en-US" sz="2400">
                <a:solidFill>
                  <a:schemeClr val="dk1"/>
                </a:solidFill>
                <a:latin typeface="Georgia"/>
                <a:ea typeface="Georgia"/>
                <a:cs typeface="Georgia"/>
                <a:sym typeface="Georgia"/>
              </a:rPr>
              <a:t>c</a:t>
            </a:r>
            <a:r>
              <a:rPr lang="en-US" sz="2400" b="0" i="0" u="none" strike="noStrike" cap="none">
                <a:solidFill>
                  <a:schemeClr val="dk1"/>
                </a:solidFill>
                <a:latin typeface="Georgia"/>
                <a:ea typeface="Georgia"/>
                <a:cs typeface="Georgia"/>
                <a:sym typeface="Georgia"/>
              </a:rPr>
              <a:t>heck equality with our </a:t>
            </a:r>
            <a:r>
              <a:rPr lang="en-US" sz="2400" b="1" i="0" u="none" strike="noStrike" cap="none">
                <a:solidFill>
                  <a:schemeClr val="dk1"/>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enter </a:t>
            </a:r>
            <a:r>
              <a:rPr lang="en-US" sz="2400">
                <a:solidFill>
                  <a:schemeClr val="dk1"/>
                </a:solidFill>
                <a:latin typeface="Georgia"/>
                <a:ea typeface="Georgia"/>
                <a:cs typeface="Georgia"/>
                <a:sym typeface="Georgia"/>
              </a:rPr>
              <a:t>“</a:t>
            </a:r>
            <a:r>
              <a:rPr lang="en-US" sz="2400" b="1" i="0" u="none" strike="noStrike" cap="none">
                <a:solidFill>
                  <a:srgbClr val="7A1743"/>
                </a:solidFill>
                <a:latin typeface="Georgia"/>
                <a:ea typeface="Georgia"/>
                <a:cs typeface="Georgia"/>
                <a:sym typeface="Georgia"/>
              </a:rPr>
              <a:t>=AP2=AL2</a:t>
            </a:r>
            <a:r>
              <a:rPr lang="en-US" sz="2400">
                <a:solidFill>
                  <a:schemeClr val="dk1"/>
                </a:solidFill>
                <a:latin typeface="Georgia"/>
                <a:ea typeface="Georgia"/>
                <a:cs typeface="Georgia"/>
                <a:sym typeface="Georgia"/>
              </a:rPr>
              <a:t>” in the next column</a:t>
            </a:r>
            <a:r>
              <a:rPr lang="en-US" sz="2400" b="0" i="0" u="none" strike="noStrike" cap="none">
                <a:solidFill>
                  <a:schemeClr val="dk1"/>
                </a:solidFill>
                <a:latin typeface="Georgia"/>
                <a:ea typeface="Georgia"/>
                <a:cs typeface="Georgia"/>
                <a:sym typeface="Georgia"/>
              </a:rPr>
              <a:t> (adapt as necessary if columns differ). </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Copy down and ensure all values are </a:t>
            </a:r>
            <a:r>
              <a:rPr lang="en-US" sz="2400" b="1" i="0" u="none" strike="noStrike" cap="none">
                <a:solidFill>
                  <a:schemeClr val="dk1"/>
                </a:solidFill>
                <a:latin typeface="Roboto Mono"/>
                <a:ea typeface="Roboto Mono"/>
                <a:cs typeface="Roboto Mono"/>
                <a:sym typeface="Roboto Mono"/>
              </a:rPr>
              <a:t>TRUE</a:t>
            </a:r>
            <a:r>
              <a:rPr lang="en-US" sz="2400" b="0" i="0" u="none" strike="noStrike" cap="none">
                <a:solidFill>
                  <a:schemeClr val="dk1"/>
                </a:solidFill>
                <a:latin typeface="Roboto Mono"/>
                <a:ea typeface="Roboto Mono"/>
                <a:cs typeface="Roboto Mono"/>
                <a:sym typeface="Roboto Mono"/>
              </a:rPr>
              <a:t>.</a:t>
            </a:r>
            <a:endParaRPr sz="2400"/>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321" name="Shape 132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REVISE VLOOKUPS WITH INDEX/MATCH</a:t>
            </a:r>
            <a:endParaRPr/>
          </a:p>
        </p:txBody>
      </p:sp>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Shape 1326"/>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327" name="Shape 1327"/>
          <p:cNvSpPr/>
          <p:nvPr/>
        </p:nvSpPr>
        <p:spPr>
          <a:xfrm>
            <a:off x="635000" y="1866392"/>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INDEPENDENT PRACTICE</a:t>
            </a:r>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1332" name="Shape 1332"/>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333" name="Shape 1333"/>
          <p:cNvSpPr txBox="1"/>
          <p:nvPr/>
        </p:nvSpPr>
        <p:spPr>
          <a:xfrm>
            <a:off x="726300" y="2195300"/>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sp>
        <p:nvSpPr>
          <p:cNvPr id="1334" name="Shape 1334"/>
          <p:cNvSpPr/>
          <p:nvPr/>
        </p:nvSpPr>
        <p:spPr>
          <a:xfrm>
            <a:off x="2961475" y="2224360"/>
            <a:ext cx="7559399" cy="2496599"/>
          </a:xfrm>
          <a:prstGeom prst="rect">
            <a:avLst/>
          </a:prstGeom>
          <a:noFill/>
          <a:ln>
            <a:noFill/>
          </a:ln>
        </p:spPr>
        <p:txBody>
          <a:bodyPr spcFirstLastPara="1" wrap="square" lIns="50800" tIns="50800" rIns="50800" bIns="50800" anchor="ctr" anchorCtr="0">
            <a:noAutofit/>
          </a:bodyPr>
          <a:lstStyle/>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rgbClr val="000000"/>
                </a:solidFill>
                <a:latin typeface="Georgia"/>
                <a:ea typeface="Georgia"/>
                <a:cs typeface="Georgia"/>
                <a:sym typeface="Georgia"/>
              </a:rPr>
              <a:t>Open </a:t>
            </a:r>
            <a:r>
              <a:rPr lang="en-US" sz="2400">
                <a:latin typeface="Georgia"/>
                <a:ea typeface="Georgia"/>
                <a:cs typeface="Georgia"/>
                <a:sym typeface="Georgia"/>
              </a:rPr>
              <a:t>“</a:t>
            </a:r>
            <a:r>
              <a:rPr lang="en-US" sz="2400" b="1" i="0" u="none" strike="noStrike" cap="none">
                <a:solidFill>
                  <a:srgbClr val="000000"/>
                </a:solidFill>
                <a:latin typeface="Georgia"/>
                <a:ea typeface="Georgia"/>
                <a:cs typeface="Georgia"/>
                <a:sym typeface="Georgia"/>
              </a:rPr>
              <a:t>L</a:t>
            </a:r>
            <a:r>
              <a:rPr lang="en-US" sz="2400" b="1">
                <a:latin typeface="Georgia"/>
                <a:ea typeface="Georgia"/>
                <a:cs typeface="Georgia"/>
                <a:sym typeface="Georgia"/>
              </a:rPr>
              <a:t>3</a:t>
            </a:r>
            <a:r>
              <a:rPr lang="en-US" sz="2400" b="1" i="0" u="none" strike="noStrike" cap="none">
                <a:solidFill>
                  <a:srgbClr val="000000"/>
                </a:solidFill>
                <a:latin typeface="Georgia"/>
                <a:ea typeface="Georgia"/>
                <a:cs typeface="Georgia"/>
                <a:sym typeface="Georgia"/>
              </a:rPr>
              <a:t>_independent_activity.xlsx</a:t>
            </a:r>
            <a:r>
              <a:rPr lang="en-US" sz="2400" b="0" i="0" u="none" strike="noStrike" cap="none">
                <a:solidFill>
                  <a:srgbClr val="000000"/>
                </a:solidFill>
                <a:latin typeface="Georgia"/>
                <a:ea typeface="Georgia"/>
                <a:cs typeface="Georgia"/>
                <a:sym typeface="Georgia"/>
              </a:rPr>
              <a:t>.</a:t>
            </a:r>
            <a:r>
              <a:rPr lang="en-US" sz="2400">
                <a:latin typeface="Georgia"/>
                <a:ea typeface="Georgia"/>
                <a:cs typeface="Georgia"/>
                <a:sym typeface="Georgia"/>
              </a:rPr>
              <a:t>”</a:t>
            </a:r>
            <a:endParaRPr sz="2400"/>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Based on your experience, choose to complete either the BASE or STRETCH tab (25 min).</a:t>
            </a:r>
            <a:endParaRPr sz="2400"/>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You may work with a partner, checking in with each other after answering each question.</a:t>
            </a:r>
            <a:endParaRPr sz="2400"/>
          </a:p>
        </p:txBody>
      </p:sp>
      <p:sp>
        <p:nvSpPr>
          <p:cNvPr id="1335" name="Shape 1335"/>
          <p:cNvSpPr/>
          <p:nvPr/>
        </p:nvSpPr>
        <p:spPr>
          <a:xfrm>
            <a:off x="3052750" y="5627300"/>
            <a:ext cx="9064800" cy="624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Georgia"/>
              <a:buNone/>
            </a:pPr>
            <a:r>
              <a:rPr lang="en-US" sz="2200" b="0" i="0" u="none" strike="noStrike" cap="none">
                <a:solidFill>
                  <a:srgbClr val="000000"/>
                </a:solidFill>
                <a:latin typeface="Georgia"/>
                <a:ea typeface="Georgia"/>
                <a:cs typeface="Georgia"/>
                <a:sym typeface="Georgia"/>
              </a:rPr>
              <a:t>Complete BASE or STRETCH tab in</a:t>
            </a:r>
            <a:r>
              <a:rPr lang="en-US" sz="2200">
                <a:latin typeface="Georgia"/>
                <a:ea typeface="Georgia"/>
                <a:cs typeface="Georgia"/>
                <a:sym typeface="Georgia"/>
              </a:rPr>
              <a:t> “</a:t>
            </a:r>
            <a:r>
              <a:rPr lang="en-US" sz="2200" b="1" i="0" u="none" strike="noStrike" cap="none">
                <a:solidFill>
                  <a:srgbClr val="000000"/>
                </a:solidFill>
                <a:latin typeface="Georgia"/>
                <a:ea typeface="Georgia"/>
                <a:cs typeface="Georgia"/>
                <a:sym typeface="Georgia"/>
              </a:rPr>
              <a:t>L</a:t>
            </a:r>
            <a:r>
              <a:rPr lang="en-US" sz="2200" b="1">
                <a:latin typeface="Georgia"/>
                <a:ea typeface="Georgia"/>
                <a:cs typeface="Georgia"/>
                <a:sym typeface="Georgia"/>
              </a:rPr>
              <a:t>3</a:t>
            </a:r>
            <a:r>
              <a:rPr lang="en-US" sz="2200" b="1" i="0" u="none" strike="noStrike" cap="none">
                <a:solidFill>
                  <a:srgbClr val="000000"/>
                </a:solidFill>
                <a:latin typeface="Georgia"/>
                <a:ea typeface="Georgia"/>
                <a:cs typeface="Georgia"/>
                <a:sym typeface="Georgia"/>
              </a:rPr>
              <a:t>_independent_activity.xlsx</a:t>
            </a:r>
            <a:r>
              <a:rPr lang="en-US" sz="2200" b="0" i="0" u="none" strike="noStrike" cap="none">
                <a:solidFill>
                  <a:srgbClr val="000000"/>
                </a:solidFill>
                <a:latin typeface="Georgia"/>
                <a:ea typeface="Georgia"/>
                <a:cs typeface="Georgia"/>
                <a:sym typeface="Georgia"/>
              </a:rPr>
              <a:t>.</a:t>
            </a:r>
            <a:r>
              <a:rPr lang="en-US" sz="2200">
                <a:latin typeface="Georgia"/>
                <a:ea typeface="Georgia"/>
                <a:cs typeface="Georgia"/>
                <a:sym typeface="Georgia"/>
              </a:rPr>
              <a:t>”</a:t>
            </a:r>
            <a:endParaRPr sz="2200"/>
          </a:p>
        </p:txBody>
      </p:sp>
      <p:sp>
        <p:nvSpPr>
          <p:cNvPr id="1336" name="Shape 1336"/>
          <p:cNvSpPr/>
          <p:nvPr/>
        </p:nvSpPr>
        <p:spPr>
          <a:xfrm>
            <a:off x="2989800" y="5234607"/>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DELIVERABLE</a:t>
            </a:r>
            <a:endParaRPr/>
          </a:p>
        </p:txBody>
      </p:sp>
      <p:sp>
        <p:nvSpPr>
          <p:cNvPr id="1337" name="Shape 1337"/>
          <p:cNvSpPr/>
          <p:nvPr/>
        </p:nvSpPr>
        <p:spPr>
          <a:xfrm>
            <a:off x="2989800" y="177614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a:p>
        </p:txBody>
      </p:sp>
      <p:cxnSp>
        <p:nvCxnSpPr>
          <p:cNvPr id="1338" name="Shape 1338"/>
          <p:cNvCxnSpPr/>
          <p:nvPr/>
        </p:nvCxnSpPr>
        <p:spPr>
          <a:xfrm rot="10800000">
            <a:off x="2497950" y="1755450"/>
            <a:ext cx="0" cy="4661099"/>
          </a:xfrm>
          <a:prstGeom prst="straightConnector1">
            <a:avLst/>
          </a:prstGeom>
          <a:noFill/>
          <a:ln w="9525" cap="flat" cmpd="sng">
            <a:solidFill>
              <a:srgbClr val="B7B7B7"/>
            </a:solidFill>
            <a:prstDash val="solid"/>
            <a:round/>
            <a:headEnd type="none" w="sm" len="sm"/>
            <a:tailEnd type="none" w="sm" len="sm"/>
          </a:ln>
        </p:spPr>
      </p:cxnSp>
      <p:sp>
        <p:nvSpPr>
          <p:cNvPr id="1339" name="Shape 1339"/>
          <p:cNvSpPr/>
          <p:nvPr/>
        </p:nvSpPr>
        <p:spPr>
          <a:xfrm>
            <a:off x="635000" y="736600"/>
            <a:ext cx="110340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ACTIVITY: PRACTIC</a:t>
            </a:r>
            <a:r>
              <a:rPr lang="en-US" sz="3200" b="1">
                <a:latin typeface="Oswald"/>
                <a:ea typeface="Oswald"/>
                <a:cs typeface="Oswald"/>
                <a:sym typeface="Oswald"/>
              </a:rPr>
              <a:t>E</a:t>
            </a:r>
            <a:r>
              <a:rPr lang="en-US" sz="3200" b="1" i="0" u="none" strike="noStrike" cap="none">
                <a:solidFill>
                  <a:srgbClr val="000000"/>
                </a:solidFill>
                <a:latin typeface="Oswald"/>
                <a:ea typeface="Oswald"/>
                <a:cs typeface="Oswald"/>
                <a:sym typeface="Oswald"/>
              </a:rPr>
              <a:t> VLOOKUP AND INDEX/MATCH</a:t>
            </a:r>
            <a:endParaRPr/>
          </a:p>
        </p:txBody>
      </p:sp>
    </p:spTree>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Shape 134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345" name="Shape 1345"/>
          <p:cNvSpPr/>
          <p:nvPr/>
        </p:nvSpPr>
        <p:spPr>
          <a:xfrm>
            <a:off x="635000" y="1526466"/>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CONCLUSION </a:t>
            </a:r>
            <a:endParaRPr sz="8000"/>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Shape 1350"/>
          <p:cNvSpPr txBox="1">
            <a:spLocks noGrp="1"/>
          </p:cNvSpPr>
          <p:nvPr>
            <p:ph type="body" idx="1"/>
          </p:nvPr>
        </p:nvSpPr>
        <p:spPr>
          <a:xfrm>
            <a:off x="881625" y="1522675"/>
            <a:ext cx="11488200" cy="38100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2400">
                <a:solidFill>
                  <a:schemeClr val="dk1"/>
                </a:solidFill>
                <a:latin typeface="Georgia"/>
                <a:ea typeface="Georgia"/>
                <a:cs typeface="Georgia"/>
                <a:sym typeface="Georgia"/>
              </a:rPr>
              <a:t>In this lesson, we:</a:t>
            </a:r>
            <a:endParaRPr sz="2400">
              <a:solidFill>
                <a:schemeClr val="dk1"/>
              </a:solidFill>
              <a:latin typeface="Georgia"/>
              <a:ea typeface="Georgia"/>
              <a:cs typeface="Georgia"/>
              <a:sym typeface="Georgia"/>
            </a:endParaRPr>
          </a:p>
          <a:p>
            <a:pPr marL="0" marR="0" lvl="0" indent="0" algn="l" rtl="0">
              <a:lnSpc>
                <a:spcPct val="120000"/>
              </a:lnSpc>
              <a:spcBef>
                <a:spcPts val="0"/>
              </a:spcBef>
              <a:spcAft>
                <a:spcPts val="0"/>
              </a:spcAft>
              <a:buNone/>
            </a:pPr>
            <a:endParaRPr sz="2400">
              <a:solidFill>
                <a:schemeClr val="dk1"/>
              </a:solidFill>
              <a:latin typeface="Georgia"/>
              <a:ea typeface="Georgia"/>
              <a:cs typeface="Georgia"/>
              <a:sym typeface="Georgia"/>
            </a:endParaRPr>
          </a:p>
          <a:p>
            <a:pPr marL="457200" marR="0" lvl="0" indent="-381000" algn="l" rtl="0">
              <a:lnSpc>
                <a:spcPct val="120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R</a:t>
            </a:r>
            <a:r>
              <a:rPr lang="en-US" sz="2400" b="0" i="0" u="none" strike="noStrike" cap="none">
                <a:solidFill>
                  <a:schemeClr val="dk1"/>
                </a:solidFill>
                <a:latin typeface="Georgia"/>
                <a:ea typeface="Georgia"/>
                <a:cs typeface="Georgia"/>
                <a:sym typeface="Georgia"/>
              </a:rPr>
              <a:t>eviewed </a:t>
            </a:r>
            <a:r>
              <a:rPr lang="en-US" sz="2400">
                <a:solidFill>
                  <a:schemeClr val="dk1"/>
                </a:solidFill>
                <a:latin typeface="Georgia"/>
                <a:ea typeface="Georgia"/>
                <a:cs typeface="Georgia"/>
                <a:sym typeface="Georgia"/>
              </a:rPr>
              <a:t>d</a:t>
            </a:r>
            <a:r>
              <a:rPr lang="en-US" sz="2400" b="0" i="0" u="none" strike="noStrike" cap="none">
                <a:solidFill>
                  <a:schemeClr val="dk1"/>
                </a:solidFill>
                <a:latin typeface="Georgia"/>
                <a:ea typeface="Georgia"/>
                <a:cs typeface="Georgia"/>
                <a:sym typeface="Georgia"/>
              </a:rPr>
              <a:t>ata </a:t>
            </a:r>
            <a:r>
              <a:rPr lang="en-US" sz="2400">
                <a:solidFill>
                  <a:schemeClr val="dk1"/>
                </a:solidFill>
                <a:latin typeface="Georgia"/>
                <a:ea typeface="Georgia"/>
                <a:cs typeface="Georgia"/>
                <a:sym typeface="Georgia"/>
              </a:rPr>
              <a:t>c</a:t>
            </a:r>
            <a:r>
              <a:rPr lang="en-US" sz="2400" b="0" i="0" u="none" strike="noStrike" cap="none">
                <a:solidFill>
                  <a:schemeClr val="dk1"/>
                </a:solidFill>
                <a:latin typeface="Georgia"/>
                <a:ea typeface="Georgia"/>
                <a:cs typeface="Georgia"/>
                <a:sym typeface="Georgia"/>
              </a:rPr>
              <a:t>leaning techniques and strategies.</a:t>
            </a:r>
            <a:endParaRPr sz="2400"/>
          </a:p>
          <a:p>
            <a:pPr marL="457200" marR="0" lvl="0" indent="-381000" algn="l" rtl="0">
              <a:lnSpc>
                <a:spcPct val="120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Introduced </a:t>
            </a:r>
            <a:r>
              <a:rPr lang="en-US" sz="2400" b="1">
                <a:solidFill>
                  <a:srgbClr val="7A1743"/>
                </a:solidFill>
                <a:latin typeface="Roboto Mono"/>
                <a:ea typeface="Roboto Mono"/>
                <a:cs typeface="Roboto Mono"/>
                <a:sym typeface="Roboto Mono"/>
              </a:rPr>
              <a:t>NULLs</a:t>
            </a:r>
            <a:r>
              <a:rPr lang="en-US" sz="2400" b="0" i="0" u="none" strike="noStrike" cap="none">
                <a:solidFill>
                  <a:schemeClr val="dk1"/>
                </a:solidFill>
                <a:latin typeface="Georgia"/>
                <a:ea typeface="Georgia"/>
                <a:cs typeface="Georgia"/>
                <a:sym typeface="Georgia"/>
              </a:rPr>
              <a:t> with four options for preparation.</a:t>
            </a:r>
            <a:endParaRPr sz="2400" b="0" i="0" u="none" strike="noStrike" cap="none">
              <a:solidFill>
                <a:schemeClr val="dk1"/>
              </a:solidFill>
              <a:latin typeface="Georgia"/>
              <a:ea typeface="Georgia"/>
              <a:cs typeface="Georgia"/>
              <a:sym typeface="Georgia"/>
            </a:endParaRPr>
          </a:p>
          <a:p>
            <a:pPr marL="457200" marR="0" lvl="0" indent="-381000" algn="l" rtl="0">
              <a:lnSpc>
                <a:spcPct val="120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Learned how to use </a:t>
            </a:r>
            <a:r>
              <a:rPr lang="en-US" sz="2400" b="1">
                <a:solidFill>
                  <a:schemeClr val="dk1"/>
                </a:solidFill>
                <a:latin typeface="Georgia"/>
                <a:ea typeface="Georgia"/>
                <a:cs typeface="Georgia"/>
                <a:sym typeface="Georgia"/>
              </a:rPr>
              <a:t>named ranges.</a:t>
            </a:r>
            <a:endParaRPr sz="2400" b="1">
              <a:solidFill>
                <a:schemeClr val="dk1"/>
              </a:solidFill>
              <a:latin typeface="Georgia"/>
              <a:ea typeface="Georgia"/>
              <a:cs typeface="Georgia"/>
              <a:sym typeface="Georgia"/>
            </a:endParaRPr>
          </a:p>
          <a:p>
            <a:pPr marL="457200" marR="0" lvl="0" indent="-381000" algn="l" rtl="0">
              <a:lnSpc>
                <a:spcPct val="120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Demonstrated and applied </a:t>
            </a:r>
            <a:r>
              <a:rPr lang="en-US" sz="2400" b="0" i="0" u="none" strike="noStrike" cap="none">
                <a:solidFill>
                  <a:schemeClr val="dk1"/>
                </a:solidFill>
                <a:latin typeface="Georgia"/>
                <a:ea typeface="Georgia"/>
                <a:cs typeface="Georgia"/>
                <a:sym typeface="Georgia"/>
              </a:rPr>
              <a:t>two valuable data referencing techniques in Excel:</a:t>
            </a:r>
            <a:endParaRPr sz="2400"/>
          </a:p>
          <a:p>
            <a:pPr marL="1371600" marR="0" lvl="1" indent="-381000" algn="l" rtl="0">
              <a:lnSpc>
                <a:spcPct val="120000"/>
              </a:lnSpc>
              <a:spcBef>
                <a:spcPts val="0"/>
              </a:spcBef>
              <a:spcAft>
                <a:spcPts val="0"/>
              </a:spcAft>
              <a:buClr>
                <a:schemeClr val="dk1"/>
              </a:buClr>
              <a:buSzPts val="2400"/>
              <a:buAutoNum type="alphaLcPeriod"/>
            </a:pPr>
            <a:r>
              <a:rPr lang="en-US" sz="2400" b="1">
                <a:solidFill>
                  <a:srgbClr val="7A1743"/>
                </a:solidFill>
                <a:latin typeface="Roboto Mono"/>
                <a:ea typeface="Roboto Mono"/>
                <a:cs typeface="Roboto Mono"/>
                <a:sym typeface="Roboto Mono"/>
              </a:rPr>
              <a:t>VLOOKUP</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HLOOKUP</a:t>
            </a:r>
            <a:endParaRPr sz="2400">
              <a:solidFill>
                <a:srgbClr val="7A1743"/>
              </a:solidFill>
            </a:endParaRPr>
          </a:p>
          <a:p>
            <a:pPr marL="1371600" marR="0" lvl="1" indent="-381000" algn="l" rtl="0">
              <a:lnSpc>
                <a:spcPct val="120000"/>
              </a:lnSpc>
              <a:spcBef>
                <a:spcPts val="0"/>
              </a:spcBef>
              <a:spcAft>
                <a:spcPts val="0"/>
              </a:spcAft>
              <a:buClr>
                <a:schemeClr val="dk1"/>
              </a:buClr>
              <a:buSzPts val="2400"/>
              <a:buAutoNum type="alphaLcPeriod"/>
            </a:pPr>
            <a:r>
              <a:rPr lang="en-US" sz="2400" b="1">
                <a:solidFill>
                  <a:srgbClr val="7A1743"/>
                </a:solidFill>
                <a:latin typeface="Roboto Mono"/>
                <a:ea typeface="Roboto Mono"/>
                <a:cs typeface="Roboto Mono"/>
                <a:sym typeface="Roboto Mono"/>
              </a:rPr>
              <a:t>INDEX</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and</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MATCH</a:t>
            </a:r>
            <a:br>
              <a:rPr lang="en-US" sz="2400" b="1" i="0" u="none" strike="noStrike" cap="none">
                <a:solidFill>
                  <a:schemeClr val="dk1"/>
                </a:solidFill>
                <a:latin typeface="Roboto Mono"/>
                <a:ea typeface="Roboto Mono"/>
                <a:cs typeface="Roboto Mono"/>
                <a:sym typeface="Roboto Mono"/>
              </a:rPr>
            </a:br>
            <a:endParaRPr sz="2400" b="0" i="0" u="none" strike="noStrike" cap="none">
              <a:solidFill>
                <a:schemeClr val="dk1"/>
              </a:solidFill>
              <a:latin typeface="Roboto Mono"/>
              <a:ea typeface="Roboto Mono"/>
              <a:cs typeface="Roboto Mono"/>
              <a:sym typeface="Roboto Mono"/>
            </a:endParaRPr>
          </a:p>
          <a:p>
            <a:pPr marL="0" marR="0" lvl="1" indent="0" algn="l" rtl="0">
              <a:lnSpc>
                <a:spcPct val="120000"/>
              </a:lnSpc>
              <a:spcBef>
                <a:spcPts val="0"/>
              </a:spcBef>
              <a:spcAft>
                <a:spcPts val="0"/>
              </a:spcAft>
              <a:buClr>
                <a:schemeClr val="dk1"/>
              </a:buClr>
              <a:buFont typeface="Merriweather Sans"/>
              <a:buNone/>
            </a:pPr>
            <a:r>
              <a:rPr lang="en-US" sz="2400">
                <a:solidFill>
                  <a:schemeClr val="dk1"/>
                </a:solidFill>
                <a:latin typeface="Georgia"/>
                <a:ea typeface="Georgia"/>
                <a:cs typeface="Georgia"/>
                <a:sym typeface="Georgia"/>
              </a:rPr>
              <a:t>In our next lessons</a:t>
            </a:r>
            <a:r>
              <a:rPr lang="en-US" sz="2400" b="0" i="0" u="none" strike="noStrike" cap="none">
                <a:solidFill>
                  <a:schemeClr val="dk1"/>
                </a:solidFill>
                <a:latin typeface="Georgia"/>
                <a:ea typeface="Georgia"/>
                <a:cs typeface="Georgia"/>
                <a:sym typeface="Georgia"/>
              </a:rPr>
              <a:t>, we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ll continue </a:t>
            </a:r>
            <a:r>
              <a:rPr lang="en-US" sz="2400">
                <a:solidFill>
                  <a:schemeClr val="dk1"/>
                </a:solidFill>
                <a:latin typeface="Georgia"/>
                <a:ea typeface="Georgia"/>
                <a:cs typeface="Georgia"/>
                <a:sym typeface="Georgia"/>
              </a:rPr>
              <a:t>on w</a:t>
            </a:r>
            <a:r>
              <a:rPr lang="en-US" sz="2400" b="0" i="0" u="none" strike="noStrike" cap="none">
                <a:solidFill>
                  <a:schemeClr val="dk1"/>
                </a:solidFill>
                <a:latin typeface="Georgia"/>
                <a:ea typeface="Georgia"/>
                <a:cs typeface="Georgia"/>
                <a:sym typeface="Georgia"/>
              </a:rPr>
              <a:t>ith more advanced Excel topics: </a:t>
            </a:r>
            <a:endParaRPr sz="2400" b="0" i="0" u="none" strike="noStrike" cap="none">
              <a:solidFill>
                <a:schemeClr val="dk1"/>
              </a:solidFill>
              <a:latin typeface="Georgia"/>
              <a:ea typeface="Georgia"/>
              <a:cs typeface="Georgia"/>
              <a:sym typeface="Georgia"/>
            </a:endParaRPr>
          </a:p>
          <a:p>
            <a:pPr marL="0" marR="0" lvl="1" indent="0" algn="l" rtl="0">
              <a:lnSpc>
                <a:spcPct val="120000"/>
              </a:lnSpc>
              <a:spcBef>
                <a:spcPts val="0"/>
              </a:spcBef>
              <a:spcAft>
                <a:spcPts val="0"/>
              </a:spcAft>
              <a:buClr>
                <a:schemeClr val="dk1"/>
              </a:buClr>
              <a:buFont typeface="Merriweather Sans"/>
              <a:buNone/>
            </a:pPr>
            <a:r>
              <a:rPr lang="en-US" sz="2400" b="1" i="0" u="none" strike="noStrike" cap="none">
                <a:solidFill>
                  <a:schemeClr val="dk1"/>
                </a:solidFill>
                <a:latin typeface="Georgia"/>
                <a:ea typeface="Georgia"/>
                <a:cs typeface="Georgia"/>
                <a:sym typeface="Georgia"/>
              </a:rPr>
              <a:t>aggregate</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functions</a:t>
            </a:r>
            <a:r>
              <a:rPr lang="en-US" sz="2400">
                <a:solidFill>
                  <a:schemeClr val="dk1"/>
                </a:solidFill>
                <a:latin typeface="Georgia"/>
                <a:ea typeface="Georgia"/>
                <a:cs typeface="Georgia"/>
                <a:sym typeface="Georgia"/>
              </a:rPr>
              <a:t>, </a:t>
            </a:r>
            <a:r>
              <a:rPr lang="en-US" sz="2400" b="1">
                <a:solidFill>
                  <a:schemeClr val="dk1"/>
                </a:solidFill>
                <a:latin typeface="Georgia"/>
                <a:ea typeface="Georgia"/>
                <a:cs typeface="Georgia"/>
                <a:sym typeface="Georgia"/>
              </a:rPr>
              <a:t>PivotT</a:t>
            </a:r>
            <a:r>
              <a:rPr lang="en-US" sz="2400" b="1" i="0" u="none" strike="noStrike" cap="none">
                <a:solidFill>
                  <a:schemeClr val="dk1"/>
                </a:solidFill>
                <a:latin typeface="Georgia"/>
                <a:ea typeface="Georgia"/>
                <a:cs typeface="Georgia"/>
                <a:sym typeface="Georgia"/>
              </a:rPr>
              <a:t>ables</a:t>
            </a:r>
            <a:r>
              <a:rPr lang="en-US" sz="2400" b="0" i="0" u="none" strike="noStrike" cap="none">
                <a:solidFill>
                  <a:schemeClr val="dk1"/>
                </a:solidFill>
                <a:latin typeface="Georgia"/>
                <a:ea typeface="Georgia"/>
                <a:cs typeface="Georgia"/>
                <a:sym typeface="Georgia"/>
              </a:rPr>
              <a:t>, and </a:t>
            </a:r>
            <a:r>
              <a:rPr lang="en-US" sz="2400" b="1" i="0" u="none" strike="noStrike" cap="none">
                <a:solidFill>
                  <a:schemeClr val="dk1"/>
                </a:solidFill>
                <a:latin typeface="Georgia"/>
                <a:ea typeface="Georgia"/>
                <a:cs typeface="Georgia"/>
                <a:sym typeface="Georgia"/>
              </a:rPr>
              <a:t>conditional formatting</a:t>
            </a:r>
            <a:r>
              <a:rPr lang="en-US" sz="2400">
                <a:solidFill>
                  <a:schemeClr val="dk1"/>
                </a:solidFill>
                <a:latin typeface="Georgia"/>
                <a:ea typeface="Georgia"/>
                <a:cs typeface="Georgia"/>
                <a:sym typeface="Georgia"/>
              </a:rPr>
              <a:t>!</a:t>
            </a:r>
            <a:endParaRPr sz="2400"/>
          </a:p>
        </p:txBody>
      </p:sp>
      <p:sp>
        <p:nvSpPr>
          <p:cNvPr id="1351" name="Shape 135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CONCLUSION</a:t>
            </a:r>
            <a:endParaRPr/>
          </a:p>
        </p:txBody>
      </p:sp>
    </p:spTree>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355"/>
        <p:cNvGrpSpPr/>
        <p:nvPr/>
      </p:nvGrpSpPr>
      <p:grpSpPr>
        <a:xfrm>
          <a:off x="0" y="0"/>
          <a:ext cx="0" cy="0"/>
          <a:chOff x="0" y="0"/>
          <a:chExt cx="0" cy="0"/>
        </a:xfrm>
      </p:grpSpPr>
      <p:sp>
        <p:nvSpPr>
          <p:cNvPr id="1356" name="Shape 1356"/>
          <p:cNvSpPr/>
          <p:nvPr/>
        </p:nvSpPr>
        <p:spPr>
          <a:xfrm>
            <a:off x="635000" y="1571595"/>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000" b="1" i="0" u="none" strike="noStrike" cap="none">
                <a:solidFill>
                  <a:srgbClr val="FFFFFF"/>
                </a:solidFill>
                <a:latin typeface="Oswald"/>
                <a:ea typeface="Oswald"/>
                <a:cs typeface="Oswald"/>
                <a:sym typeface="Oswald"/>
              </a:rPr>
              <a:t>Q&amp;A</a:t>
            </a:r>
            <a:endParaRPr/>
          </a:p>
        </p:txBody>
      </p:sp>
      <p:cxnSp>
        <p:nvCxnSpPr>
          <p:cNvPr id="1357" name="Shape 1357"/>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358" name="Shape 1358"/>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359" name="Shape 1359"/>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14285"/>
              </a:lnSpc>
              <a:spcBef>
                <a:spcPts val="0"/>
              </a:spcBef>
              <a:spcAft>
                <a:spcPts val="0"/>
              </a:spcAft>
              <a:buClr>
                <a:srgbClr val="000000"/>
              </a:buClr>
              <a:buFont typeface="Arial"/>
              <a:buNone/>
            </a:pPr>
            <a:endParaRPr sz="2800" b="1" i="0" u="none" strike="noStrike" cap="none">
              <a:solidFill>
                <a:srgbClr val="000000"/>
              </a:solidFill>
              <a:latin typeface="Oswald"/>
              <a:ea typeface="Oswald"/>
              <a:cs typeface="Oswald"/>
              <a:sym typeface="Oswald"/>
            </a:endParaRPr>
          </a:p>
        </p:txBody>
      </p:sp>
      <p:pic>
        <p:nvPicPr>
          <p:cNvPr id="1360" name="Shape 1360" descr="Image result for data humor #betterdata"/>
          <p:cNvPicPr preferRelativeResize="0"/>
          <p:nvPr/>
        </p:nvPicPr>
        <p:blipFill rotWithShape="1">
          <a:blip r:embed="rId3">
            <a:alphaModFix/>
          </a:blip>
          <a:srcRect/>
          <a:stretch/>
        </p:blipFill>
        <p:spPr>
          <a:xfrm>
            <a:off x="5617067" y="2127134"/>
            <a:ext cx="5653412" cy="3957389"/>
          </a:xfrm>
          <a:prstGeom prst="rect">
            <a:avLst/>
          </a:prstGeom>
          <a:noFill/>
          <a:ln>
            <a:noFill/>
          </a:ln>
          <a:effectLst>
            <a:outerShdw blurRad="50800" dist="38100" dir="2700000" algn="tl" rotWithShape="0">
              <a:srgbClr val="000000">
                <a:alpha val="40000"/>
              </a:srgbClr>
            </a:outerShdw>
          </a:effectLst>
        </p:spPr>
      </p:pic>
    </p:spTree>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Shape 1365"/>
          <p:cNvSpPr/>
          <p:nvPr/>
        </p:nvSpPr>
        <p:spPr>
          <a:xfrm>
            <a:off x="564063" y="1278670"/>
            <a:ext cx="11747100" cy="2801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8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US" sz="8500" b="1">
                <a:solidFill>
                  <a:srgbClr val="FFFFFF"/>
                </a:solidFill>
                <a:latin typeface="Oswald"/>
                <a:ea typeface="Oswald"/>
                <a:cs typeface="Oswald"/>
                <a:sym typeface="Oswald"/>
              </a:rPr>
              <a:t>RESOURCES</a:t>
            </a:r>
            <a:endParaRPr sz="1600"/>
          </a:p>
        </p:txBody>
      </p:sp>
      <p:sp>
        <p:nvSpPr>
          <p:cNvPr id="1366" name="Shape 1366"/>
          <p:cNvSpPr txBox="1">
            <a:spLocks noGrp="1"/>
          </p:cNvSpPr>
          <p:nvPr>
            <p:ph type="title"/>
          </p:nvPr>
        </p:nvSpPr>
        <p:spPr>
          <a:xfrm>
            <a:off x="495927" y="600229"/>
            <a:ext cx="11838600" cy="713400"/>
          </a:xfrm>
          <a:prstGeom prst="rect">
            <a:avLst/>
          </a:prstGeom>
          <a:noFill/>
          <a:ln>
            <a:noFill/>
          </a:ln>
        </p:spPr>
        <p:txBody>
          <a:bodyPr spcFirstLastPara="1" wrap="square" lIns="97475" tIns="48725" rIns="97475" bIns="48725" anchor="ctr" anchorCtr="0">
            <a:noAutofit/>
          </a:bodyPr>
          <a:lstStyle/>
          <a:p>
            <a:pPr marL="0" lvl="0" indent="0" rtl="0">
              <a:lnSpc>
                <a:spcPct val="100000"/>
              </a:lnSpc>
              <a:spcBef>
                <a:spcPts val="0"/>
              </a:spcBef>
              <a:spcAft>
                <a:spcPts val="0"/>
              </a:spcAft>
              <a:buClr>
                <a:schemeClr val="dk1"/>
              </a:buClr>
              <a:buFont typeface="Arial"/>
              <a:buNone/>
            </a:pPr>
            <a:r>
              <a:rPr lang="en-US" sz="3200"/>
              <a:t>DATA REFERENCING IN EXCEL</a:t>
            </a:r>
            <a:endParaRPr sz="3300"/>
          </a:p>
        </p:txBody>
      </p:sp>
    </p:spTree>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Shape 137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372" name="Shape 1372"/>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RESOURCES</a:t>
            </a:r>
            <a:endParaRPr/>
          </a:p>
        </p:txBody>
      </p:sp>
      <p:sp>
        <p:nvSpPr>
          <p:cNvPr id="1373" name="Shape 1373"/>
          <p:cNvSpPr txBox="1">
            <a:spLocks noGrp="1"/>
          </p:cNvSpPr>
          <p:nvPr>
            <p:ph type="body" idx="1"/>
          </p:nvPr>
        </p:nvSpPr>
        <p:spPr>
          <a:xfrm>
            <a:off x="762500" y="2413000"/>
            <a:ext cx="11604300" cy="381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800"/>
              <a:buFont typeface="Arial"/>
              <a:buNone/>
            </a:pPr>
            <a:endParaRPr sz="2800" u="sng">
              <a:solidFill>
                <a:schemeClr val="hlink"/>
              </a:solidFill>
              <a:hlinkClick r:id="rId3"/>
            </a:endParaRPr>
          </a:p>
          <a:p>
            <a:pPr marL="255587" lvl="0" indent="-255587" rtl="0">
              <a:lnSpc>
                <a:spcPct val="115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Excel Keyboard Shortcuts:  </a:t>
            </a:r>
            <a:r>
              <a:rPr lang="en-US" sz="2800" u="sng">
                <a:solidFill>
                  <a:schemeClr val="hlink"/>
                </a:solidFill>
                <a:latin typeface="Georgia"/>
                <a:ea typeface="Georgia"/>
                <a:cs typeface="Georgia"/>
                <a:sym typeface="Georgia"/>
                <a:hlinkClick r:id="rId4"/>
              </a:rPr>
              <a:t>https://goo.gl/EhClMw</a:t>
            </a:r>
            <a:endParaRPr sz="2800" u="sng">
              <a:solidFill>
                <a:schemeClr val="hlink"/>
              </a:solidFill>
              <a:latin typeface="Georgia"/>
              <a:ea typeface="Georgia"/>
              <a:cs typeface="Georgia"/>
              <a:sym typeface="Georgia"/>
              <a:hlinkClick r:id="rId4"/>
            </a:endParaRPr>
          </a:p>
          <a:p>
            <a:pPr marL="255587" lvl="0" indent="-255587" rtl="0">
              <a:lnSpc>
                <a:spcPct val="115000"/>
              </a:lnSpc>
              <a:spcBef>
                <a:spcPts val="0"/>
              </a:spcBef>
              <a:spcAft>
                <a:spcPts val="0"/>
              </a:spcAft>
              <a:buClr>
                <a:schemeClr val="dk1"/>
              </a:buClr>
              <a:buSzPts val="2800"/>
              <a:buFont typeface="Georgia"/>
              <a:buChar char="●"/>
            </a:pPr>
            <a:r>
              <a:rPr lang="en-US" sz="2800" u="sng">
                <a:solidFill>
                  <a:schemeClr val="hlink"/>
                </a:solidFill>
                <a:latin typeface="Georgia"/>
                <a:ea typeface="Georgia"/>
                <a:cs typeface="Georgia"/>
                <a:sym typeface="Georgia"/>
                <a:hlinkClick r:id="rId4"/>
              </a:rPr>
              <a:t>http://www.randomwok.com/excel/how-to-use-index-match/</a:t>
            </a:r>
            <a:endParaRPr>
              <a:solidFill>
                <a:schemeClr val="dk1"/>
              </a:solidFill>
            </a:endParaRPr>
          </a:p>
          <a:p>
            <a:pPr marL="255587" lvl="0" indent="-255587" rtl="0">
              <a:lnSpc>
                <a:spcPct val="115000"/>
              </a:lnSpc>
              <a:spcBef>
                <a:spcPts val="1000"/>
              </a:spcBef>
              <a:spcAft>
                <a:spcPts val="0"/>
              </a:spcAft>
              <a:buClr>
                <a:schemeClr val="dk1"/>
              </a:buClr>
              <a:buSzPts val="2800"/>
              <a:buFont typeface="Georgia"/>
              <a:buChar char="●"/>
            </a:pPr>
            <a:r>
              <a:rPr lang="en-US" sz="2800" u="sng">
                <a:solidFill>
                  <a:schemeClr val="hlink"/>
                </a:solidFill>
                <a:latin typeface="Georgia"/>
                <a:ea typeface="Georgia"/>
                <a:cs typeface="Georgia"/>
                <a:sym typeface="Georgia"/>
                <a:hlinkClick r:id="rId5"/>
              </a:rPr>
              <a:t>https://www.deskbright.com/excel/using-index-match-match/</a:t>
            </a:r>
            <a:endParaRPr>
              <a:solidFill>
                <a:schemeClr val="dk1"/>
              </a:solidFill>
            </a:endParaRPr>
          </a:p>
          <a:p>
            <a:pPr marL="0" lvl="0" indent="0" rtl="0">
              <a:spcBef>
                <a:spcPts val="2000"/>
              </a:spcBef>
              <a:spcAft>
                <a:spcPts val="0"/>
              </a:spcAft>
              <a:buClr>
                <a:schemeClr val="dk1"/>
              </a:buClr>
              <a:buSzPts val="700"/>
              <a:buFont typeface="Arial"/>
              <a:buNone/>
            </a:pPr>
            <a:endParaRPr sz="2800">
              <a:solidFill>
                <a:schemeClr val="dk1"/>
              </a:solidFill>
              <a:latin typeface="Georgia"/>
              <a:ea typeface="Georgia"/>
              <a:cs typeface="Georgia"/>
              <a:sym typeface="Georgia"/>
            </a:endParaRPr>
          </a:p>
          <a:p>
            <a:pPr marL="0" marR="0" lvl="0" indent="0" algn="l" rtl="0">
              <a:lnSpc>
                <a:spcPct val="100000"/>
              </a:lnSpc>
              <a:spcBef>
                <a:spcPts val="2000"/>
              </a:spcBef>
              <a:spcAft>
                <a:spcPts val="0"/>
              </a:spcAft>
              <a:buClr>
                <a:srgbClr val="000000"/>
              </a:buClr>
              <a:buFont typeface="Arial"/>
              <a:buNone/>
            </a:pPr>
            <a:endParaRPr sz="2800">
              <a:latin typeface="Georgia"/>
              <a:ea typeface="Georgia"/>
              <a:cs typeface="Georgia"/>
              <a:sym typeface="Georgia"/>
            </a:endParaRPr>
          </a:p>
        </p:txBody>
      </p:sp>
    </p:spTree>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1377"/>
        <p:cNvGrpSpPr/>
        <p:nvPr/>
      </p:nvGrpSpPr>
      <p:grpSpPr>
        <a:xfrm>
          <a:off x="0" y="0"/>
          <a:ext cx="0" cy="0"/>
          <a:chOff x="0" y="0"/>
          <a:chExt cx="0" cy="0"/>
        </a:xfrm>
      </p:grpSpPr>
      <p:sp>
        <p:nvSpPr>
          <p:cNvPr id="1378" name="Shape 1378"/>
          <p:cNvSpPr/>
          <p:nvPr/>
        </p:nvSpPr>
        <p:spPr>
          <a:xfrm>
            <a:off x="635000" y="1582928"/>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EXIT TICKET </a:t>
            </a:r>
            <a:endParaRPr sz="1400"/>
          </a:p>
          <a:p>
            <a:pPr marL="0" marR="0" lvl="0" indent="0" algn="l" rtl="0">
              <a:lnSpc>
                <a:spcPct val="75000"/>
              </a:lnSpc>
              <a:spcBef>
                <a:spcPts val="0"/>
              </a:spcBef>
              <a:spcAft>
                <a:spcPts val="0"/>
              </a:spcAft>
              <a:buClr>
                <a:srgbClr val="000000"/>
              </a:buClr>
              <a:buFont typeface="Arial"/>
              <a:buNone/>
            </a:pPr>
            <a:endParaRPr sz="9000" b="1" i="0" u="none" strike="noStrike" cap="none">
              <a:solidFill>
                <a:srgbClr val="FFFFFF"/>
              </a:solidFill>
              <a:latin typeface="Impact"/>
              <a:ea typeface="Impact"/>
              <a:cs typeface="Impact"/>
              <a:sym typeface="Impact"/>
            </a:endParaRPr>
          </a:p>
        </p:txBody>
      </p:sp>
      <p:cxnSp>
        <p:nvCxnSpPr>
          <p:cNvPr id="1379" name="Shape 1379"/>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380" name="Shape 1380"/>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381" name="Shape 1381"/>
          <p:cNvSpPr/>
          <p:nvPr/>
        </p:nvSpPr>
        <p:spPr>
          <a:xfrm>
            <a:off x="635000" y="736600"/>
            <a:ext cx="7722000" cy="432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DATA REFERENCING IN EXCEL</a:t>
            </a:r>
            <a:endParaRPr>
              <a:solidFill>
                <a:schemeClr val="dk1"/>
              </a:solidFill>
            </a:endParaRPr>
          </a:p>
          <a:p>
            <a:pPr marL="0" lvl="0" indent="0" rtl="0">
              <a:lnSpc>
                <a:spcPct val="114285"/>
              </a:lnSpc>
              <a:spcBef>
                <a:spcPts val="0"/>
              </a:spcBef>
              <a:spcAft>
                <a:spcPts val="0"/>
              </a:spcAft>
              <a:buClr>
                <a:schemeClr val="dk1"/>
              </a:buClr>
              <a:buFont typeface="Arial"/>
              <a:buNone/>
            </a:pPr>
            <a:endParaRPr sz="28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Oswald"/>
              <a:buNone/>
            </a:pPr>
            <a:endParaRPr sz="3300" b="1">
              <a:solidFill>
                <a:schemeClr val="dk1"/>
              </a:solidFill>
              <a:latin typeface="Oswald"/>
              <a:ea typeface="Oswald"/>
              <a:cs typeface="Oswald"/>
              <a:sym typeface="Oswald"/>
            </a:endParaRPr>
          </a:p>
        </p:txBody>
      </p:sp>
      <p:sp>
        <p:nvSpPr>
          <p:cNvPr id="1382" name="Shape 1382"/>
          <p:cNvSpPr/>
          <p:nvPr/>
        </p:nvSpPr>
        <p:spPr>
          <a:xfrm>
            <a:off x="3113900" y="4078875"/>
            <a:ext cx="7722000" cy="4320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US" sz="2900" b="1" i="0" u="none" strike="noStrike" cap="none">
                <a:solidFill>
                  <a:srgbClr val="000000"/>
                </a:solidFill>
                <a:latin typeface="Oswald"/>
                <a:ea typeface="Oswald"/>
                <a:cs typeface="Oswald"/>
                <a:sym typeface="Oswald"/>
              </a:rPr>
              <a:t>DON’T FORGET TO FILL OUT YOUR EXIT TICKET!</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1" name="Shape 1051"/>
          <p:cNvSpPr/>
          <p:nvPr/>
        </p:nvSpPr>
        <p:spPr>
          <a:xfrm>
            <a:off x="635000" y="736600"/>
            <a:ext cx="10506476"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RECAP</a:t>
            </a:r>
            <a:r>
              <a:rPr lang="en-US" sz="3200" b="1">
                <a:latin typeface="Oswald"/>
                <a:ea typeface="Oswald"/>
                <a:cs typeface="Oswald"/>
                <a:sym typeface="Oswald"/>
              </a:rPr>
              <a:t>:</a:t>
            </a:r>
            <a:r>
              <a:rPr lang="en-US" sz="3200" b="1" i="0" u="none" strike="noStrike" cap="none">
                <a:solidFill>
                  <a:srgbClr val="000000"/>
                </a:solidFill>
                <a:latin typeface="Oswald"/>
                <a:ea typeface="Oswald"/>
                <a:cs typeface="Oswald"/>
                <a:sym typeface="Oswald"/>
              </a:rPr>
              <a:t> DATA CLEANING</a:t>
            </a:r>
            <a:r>
              <a:rPr lang="en-US" sz="3200" b="1">
                <a:latin typeface="Oswald"/>
                <a:ea typeface="Oswald"/>
                <a:cs typeface="Oswald"/>
                <a:sym typeface="Oswald"/>
              </a:rPr>
              <a:t> -</a:t>
            </a:r>
            <a:r>
              <a:rPr lang="en-US" sz="3200" b="1" i="0" u="none" strike="noStrike" cap="none">
                <a:solidFill>
                  <a:srgbClr val="000000"/>
                </a:solidFill>
                <a:latin typeface="Oswald"/>
                <a:ea typeface="Oswald"/>
                <a:cs typeface="Oswald"/>
                <a:sym typeface="Oswald"/>
              </a:rPr>
              <a:t> FUNCTIONS AND METHODS </a:t>
            </a:r>
            <a:endParaRPr/>
          </a:p>
        </p:txBody>
      </p:sp>
      <p:sp>
        <p:nvSpPr>
          <p:cNvPr id="1052" name="Shape 1052"/>
          <p:cNvSpPr txBox="1">
            <a:spLocks noGrp="1"/>
          </p:cNvSpPr>
          <p:nvPr>
            <p:ph type="body" idx="1"/>
          </p:nvPr>
        </p:nvSpPr>
        <p:spPr>
          <a:xfrm>
            <a:off x="1163350" y="1640500"/>
            <a:ext cx="4680000" cy="4374300"/>
          </a:xfrm>
          <a:prstGeom prst="rect">
            <a:avLst/>
          </a:prstGeom>
          <a:noFill/>
          <a:ln>
            <a:noFill/>
          </a:ln>
        </p:spPr>
        <p:txBody>
          <a:bodyPr spcFirstLastPara="1" wrap="square" lIns="0" tIns="0" rIns="0" bIns="0" anchor="t" anchorCtr="0">
            <a:noAutofit/>
          </a:bodyPr>
          <a:lstStyle/>
          <a:p>
            <a:pPr marL="457200" marR="0" lvl="0" indent="-381000" algn="l" rtl="0">
              <a:lnSpc>
                <a:spcPct val="13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Duplicates</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Auto </a:t>
            </a:r>
            <a:r>
              <a:rPr lang="en-US" sz="2400">
                <a:solidFill>
                  <a:schemeClr val="dk1"/>
                </a:solidFill>
                <a:latin typeface="Georgia"/>
                <a:ea typeface="Georgia"/>
                <a:cs typeface="Georgia"/>
                <a:sym typeface="Georgia"/>
              </a:rPr>
              <a:t>f</a:t>
            </a:r>
            <a:r>
              <a:rPr lang="en-US" sz="2400" b="0" i="0" u="none" strike="noStrike" cap="none">
                <a:solidFill>
                  <a:schemeClr val="dk1"/>
                </a:solidFill>
                <a:latin typeface="Georgia"/>
                <a:ea typeface="Georgia"/>
                <a:cs typeface="Georgia"/>
                <a:sym typeface="Georgia"/>
              </a:rPr>
              <a:t>ilter</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Concatenate()</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Trim blanks/spaces</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Boolean </a:t>
            </a:r>
            <a:r>
              <a:rPr lang="en-US" sz="2400">
                <a:solidFill>
                  <a:schemeClr val="dk1"/>
                </a:solidFill>
                <a:latin typeface="Georgia"/>
                <a:ea typeface="Georgia"/>
                <a:cs typeface="Georgia"/>
                <a:sym typeface="Georgia"/>
              </a:rPr>
              <a:t>o</a:t>
            </a:r>
            <a:r>
              <a:rPr lang="en-US" sz="2400" b="0" i="0" u="none" strike="noStrike" cap="none">
                <a:solidFill>
                  <a:schemeClr val="dk1"/>
                </a:solidFill>
                <a:latin typeface="Georgia"/>
                <a:ea typeface="Georgia"/>
                <a:cs typeface="Georgia"/>
                <a:sym typeface="Georgia"/>
              </a:rPr>
              <a:t>perators</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Define a st</a:t>
            </a:r>
            <a:r>
              <a:rPr lang="en-US" sz="2400" b="0" i="0" u="none" strike="noStrike" cap="none">
                <a:solidFill>
                  <a:schemeClr val="dk1"/>
                </a:solidFill>
                <a:latin typeface="Georgia"/>
                <a:ea typeface="Georgia"/>
                <a:cs typeface="Georgia"/>
                <a:sym typeface="Georgia"/>
              </a:rPr>
              <a:t>rategy for </a:t>
            </a:r>
            <a:r>
              <a:rPr lang="en-US" sz="2400">
                <a:solidFill>
                  <a:schemeClr val="dk1"/>
                </a:solidFill>
                <a:latin typeface="Georgia"/>
                <a:ea typeface="Georgia"/>
                <a:cs typeface="Georgia"/>
                <a:sym typeface="Georgia"/>
              </a:rPr>
              <a:t>NULL</a:t>
            </a:r>
            <a:r>
              <a:rPr lang="en-US" sz="2400" b="0" i="0" u="none" strike="noStrike" cap="none">
                <a:solidFill>
                  <a:schemeClr val="dk1"/>
                </a:solidFill>
                <a:latin typeface="Georgia"/>
                <a:ea typeface="Georgia"/>
                <a:cs typeface="Georgia"/>
                <a:sym typeface="Georgia"/>
              </a:rPr>
              <a:t>s</a:t>
            </a:r>
            <a:r>
              <a:rPr lang="en-US" sz="2400">
                <a:solidFill>
                  <a:schemeClr val="dk1"/>
                </a:solidFill>
                <a:latin typeface="Georgia"/>
                <a:ea typeface="Georgia"/>
                <a:cs typeface="Georgia"/>
                <a:sym typeface="Georgia"/>
              </a:rPr>
              <a:t>.</a:t>
            </a:r>
            <a:endParaRPr sz="2400"/>
          </a:p>
          <a:p>
            <a:pPr marL="457200" marR="0" lvl="0" indent="-381000"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Clean</a:t>
            </a:r>
            <a:r>
              <a:rPr lang="en-US" sz="2400" b="0" i="0" u="none" strike="noStrike" cap="none">
                <a:solidFill>
                  <a:schemeClr val="dk1"/>
                </a:solidFill>
                <a:latin typeface="Georgia"/>
                <a:ea typeface="Georgia"/>
                <a:cs typeface="Georgia"/>
                <a:sym typeface="Georgia"/>
              </a:rPr>
              <a:t> non-printing chart</a:t>
            </a:r>
            <a:r>
              <a:rPr lang="en-US" sz="2400">
                <a:solidFill>
                  <a:schemeClr val="dk1"/>
                </a:solidFill>
                <a:latin typeface="Georgia"/>
                <a:ea typeface="Georgia"/>
                <a:cs typeface="Georgia"/>
                <a:sym typeface="Georgia"/>
              </a:rPr>
              <a:t>s</a:t>
            </a:r>
            <a:endParaRPr sz="2400"/>
          </a:p>
          <a:p>
            <a:pPr marL="0" marR="0" lvl="0" indent="0" algn="l" rtl="0">
              <a:lnSpc>
                <a:spcPct val="13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3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053" name="Shape 1053"/>
          <p:cNvSpPr txBox="1"/>
          <p:nvPr/>
        </p:nvSpPr>
        <p:spPr>
          <a:xfrm>
            <a:off x="6461532" y="1640512"/>
            <a:ext cx="4679944" cy="4150060"/>
          </a:xfrm>
          <a:prstGeom prst="rect">
            <a:avLst/>
          </a:prstGeom>
          <a:noFill/>
          <a:ln>
            <a:noFill/>
          </a:ln>
        </p:spPr>
        <p:txBody>
          <a:bodyPr spcFirstLastPara="1" wrap="square" lIns="0" tIns="0" rIns="0" bIns="0" anchor="t" anchorCtr="0">
            <a:noAutofit/>
          </a:bodyPr>
          <a:lstStyle/>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Uniform appearance (Upper, Lower, Proper)</a:t>
            </a:r>
            <a:endParaRPr sz="2400"/>
          </a:p>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Date field selections</a:t>
            </a:r>
            <a:endParaRPr sz="2400"/>
          </a:p>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Numeric column settings</a:t>
            </a:r>
            <a:endParaRPr sz="2400"/>
          </a:p>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Text to </a:t>
            </a:r>
            <a:r>
              <a:rPr lang="en-US" sz="2400">
                <a:solidFill>
                  <a:schemeClr val="dk1"/>
                </a:solidFill>
                <a:latin typeface="Georgia"/>
                <a:ea typeface="Georgia"/>
                <a:cs typeface="Georgia"/>
                <a:sym typeface="Georgia"/>
              </a:rPr>
              <a:t>c</a:t>
            </a:r>
            <a:r>
              <a:rPr lang="en-US" sz="2400" b="0" i="0" u="none" strike="noStrike" cap="none">
                <a:solidFill>
                  <a:schemeClr val="dk1"/>
                </a:solidFill>
                <a:latin typeface="Georgia"/>
                <a:ea typeface="Georgia"/>
                <a:cs typeface="Georgia"/>
                <a:sym typeface="Georgia"/>
              </a:rPr>
              <a:t>olumns</a:t>
            </a:r>
            <a:endParaRPr sz="2400"/>
          </a:p>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Aggregation (%, avg, sum)</a:t>
            </a:r>
            <a:endParaRPr sz="2400"/>
          </a:p>
          <a:p>
            <a:pPr marL="230187" marR="0" lvl="0" indent="-204787" algn="l" rtl="0">
              <a:lnSpc>
                <a:spcPct val="130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Substitute</a:t>
            </a:r>
            <a:endParaRPr sz="2400"/>
          </a:p>
        </p:txBody>
      </p:sp>
    </p:spTree>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Shape 1393"/>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394" name="Shape 1394"/>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CITATIONS</a:t>
            </a:r>
            <a:endParaRPr/>
          </a:p>
        </p:txBody>
      </p:sp>
      <p:sp>
        <p:nvSpPr>
          <p:cNvPr id="1395" name="Shape 1395"/>
          <p:cNvSpPr txBox="1">
            <a:spLocks noGrp="1"/>
          </p:cNvSpPr>
          <p:nvPr>
            <p:ph type="body" idx="1"/>
          </p:nvPr>
        </p:nvSpPr>
        <p:spPr>
          <a:xfrm>
            <a:off x="751181" y="2401100"/>
            <a:ext cx="11734800" cy="3810000"/>
          </a:xfrm>
          <a:prstGeom prst="rect">
            <a:avLst/>
          </a:prstGeom>
          <a:noFill/>
          <a:ln>
            <a:noFill/>
          </a:ln>
        </p:spPr>
        <p:txBody>
          <a:bodyPr spcFirstLastPara="1" wrap="square" lIns="0" tIns="0" rIns="0" bIns="0" anchor="t" anchorCtr="0">
            <a:noAutofit/>
          </a:bodyPr>
          <a:lstStyle/>
          <a:p>
            <a:pPr marL="285750" lvl="0" indent="-260350" rtl="0">
              <a:lnSpc>
                <a:spcPct val="115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Census tract densities: </a:t>
            </a:r>
            <a:r>
              <a:rPr lang="en-US" sz="2400" u="sng">
                <a:solidFill>
                  <a:schemeClr val="hlink"/>
                </a:solidFill>
                <a:latin typeface="Georgia"/>
                <a:ea typeface="Georgia"/>
                <a:cs typeface="Georgia"/>
                <a:sym typeface="Georgia"/>
                <a:hlinkClick r:id="rId3"/>
              </a:rPr>
              <a:t>https://www.census.gov/geo/maps-data/data/tiger-line.html</a:t>
            </a:r>
            <a:r>
              <a:rPr lang="en-US" sz="2400">
                <a:solidFill>
                  <a:schemeClr val="dk1"/>
                </a:solidFill>
                <a:latin typeface="Georgia"/>
                <a:ea typeface="Georgia"/>
                <a:cs typeface="Georgia"/>
                <a:sym typeface="Georgia"/>
              </a:rPr>
              <a:t> </a:t>
            </a:r>
            <a:endParaRPr sz="2400">
              <a:solidFill>
                <a:schemeClr val="dk1"/>
              </a:solidFill>
              <a:latin typeface="Georgia"/>
              <a:ea typeface="Georgia"/>
              <a:cs typeface="Georgia"/>
              <a:sym typeface="Georgia"/>
            </a:endParaRPr>
          </a:p>
          <a:p>
            <a:pPr marL="0" lvl="0" indent="0" rtl="0">
              <a:lnSpc>
                <a:spcPct val="115000"/>
              </a:lnSpc>
              <a:spcBef>
                <a:spcPts val="0"/>
              </a:spcBef>
              <a:spcAft>
                <a:spcPts val="0"/>
              </a:spcAft>
              <a:buNone/>
            </a:pPr>
            <a:endParaRPr sz="2400">
              <a:solidFill>
                <a:schemeClr val="dk1"/>
              </a:solidFill>
              <a:latin typeface="Georgia"/>
              <a:ea typeface="Georgia"/>
              <a:cs typeface="Georgia"/>
              <a:sym typeface="Georgia"/>
            </a:endParaRPr>
          </a:p>
          <a:p>
            <a:pPr marL="285750" lvl="0" indent="-260350" rtl="0">
              <a:lnSpc>
                <a:spcPct val="115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HLOOKUP example adapted from: </a:t>
            </a:r>
            <a:r>
              <a:rPr lang="en-US" sz="2400" u="sng">
                <a:solidFill>
                  <a:schemeClr val="hlink"/>
                </a:solidFill>
                <a:latin typeface="Georgia"/>
                <a:ea typeface="Georgia"/>
                <a:cs typeface="Georgia"/>
                <a:sym typeface="Georgia"/>
                <a:hlinkClick r:id="rId4"/>
              </a:rPr>
              <a:t>http://www.exceltrick.com/formulas_macros/hlookup-in-excel-with-examples/</a:t>
            </a:r>
            <a:endParaRPr sz="2400">
              <a:solidFill>
                <a:schemeClr val="dk1"/>
              </a:solidFill>
              <a:latin typeface="Georgia"/>
              <a:ea typeface="Georgia"/>
              <a:cs typeface="Georgia"/>
              <a:sym typeface="Georgia"/>
            </a:endParaRPr>
          </a:p>
          <a:p>
            <a:pPr marL="0" lvl="0" indent="0" rtl="0">
              <a:lnSpc>
                <a:spcPct val="115000"/>
              </a:lnSpc>
              <a:spcBef>
                <a:spcPts val="0"/>
              </a:spcBef>
              <a:spcAft>
                <a:spcPts val="0"/>
              </a:spcAft>
              <a:buNone/>
            </a:pPr>
            <a:endParaRPr sz="2400">
              <a:solidFill>
                <a:schemeClr val="dk1"/>
              </a:solidFill>
              <a:latin typeface="Georgia"/>
              <a:ea typeface="Georgia"/>
              <a:cs typeface="Georgia"/>
              <a:sym typeface="Georgia"/>
            </a:endParaRPr>
          </a:p>
          <a:p>
            <a:pPr marL="285750" lvl="0" indent="-260350" rtl="0">
              <a:lnSpc>
                <a:spcPct val="115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INDEX/MATCH example adapted from: </a:t>
            </a:r>
            <a:r>
              <a:rPr lang="en-US" sz="2400" u="sng">
                <a:solidFill>
                  <a:schemeClr val="hlink"/>
                </a:solidFill>
                <a:latin typeface="Georgia"/>
                <a:ea typeface="Georgia"/>
                <a:cs typeface="Georgia"/>
                <a:sym typeface="Georgia"/>
                <a:hlinkClick r:id="rId5"/>
              </a:rPr>
              <a:t>http://www.randomwok.com/excel/how-to-use-index-match/</a:t>
            </a:r>
            <a:r>
              <a:rPr lang="en-US" sz="2400">
                <a:solidFill>
                  <a:schemeClr val="dk1"/>
                </a:solidFill>
                <a:latin typeface="Georgia"/>
                <a:ea typeface="Georgia"/>
                <a:cs typeface="Georgia"/>
                <a:sym typeface="Georgia"/>
              </a:rPr>
              <a:t> </a:t>
            </a:r>
            <a:endParaRPr sz="2400">
              <a:solidFill>
                <a:schemeClr val="dk1"/>
              </a:solidFill>
              <a:latin typeface="Georgia"/>
              <a:ea typeface="Georgia"/>
              <a:cs typeface="Georgia"/>
              <a:sym typeface="Georgia"/>
            </a:endParaRPr>
          </a:p>
          <a:p>
            <a:pPr marL="0" lvl="0" indent="0" rtl="0">
              <a:spcBef>
                <a:spcPts val="1000"/>
              </a:spcBef>
              <a:spcAft>
                <a:spcPts val="0"/>
              </a:spcAft>
              <a:buClr>
                <a:schemeClr val="dk1"/>
              </a:buClr>
              <a:buSzPts val="700"/>
              <a:buFont typeface="Arial"/>
              <a:buNone/>
            </a:pPr>
            <a:endParaRPr sz="24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Font typeface="Arial"/>
              <a:buNone/>
            </a:pPr>
            <a:endParaRPr sz="2400">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057"/>
        <p:cNvGrpSpPr/>
        <p:nvPr/>
      </p:nvGrpSpPr>
      <p:grpSpPr>
        <a:xfrm>
          <a:off x="0" y="0"/>
          <a:ext cx="0" cy="0"/>
          <a:chOff x="0" y="0"/>
          <a:chExt cx="0" cy="0"/>
        </a:xfrm>
      </p:grpSpPr>
      <p:sp>
        <p:nvSpPr>
          <p:cNvPr id="1058" name="Shape 1058"/>
          <p:cNvSpPr/>
          <p:nvPr/>
        </p:nvSpPr>
        <p:spPr>
          <a:xfrm>
            <a:off x="635000" y="736600"/>
            <a:ext cx="10149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RECAP</a:t>
            </a:r>
            <a:r>
              <a:rPr lang="en-US" sz="3200" b="1">
                <a:latin typeface="Oswald"/>
                <a:ea typeface="Oswald"/>
                <a:cs typeface="Oswald"/>
                <a:sym typeface="Oswald"/>
              </a:rPr>
              <a:t>:</a:t>
            </a:r>
            <a:r>
              <a:rPr lang="en-US" sz="3200" b="1" i="0" u="none" strike="noStrike" cap="none">
                <a:solidFill>
                  <a:srgbClr val="000000"/>
                </a:solidFill>
                <a:latin typeface="Oswald"/>
                <a:ea typeface="Oswald"/>
                <a:cs typeface="Oswald"/>
                <a:sym typeface="Oswald"/>
              </a:rPr>
              <a:t> DATA CLEANING</a:t>
            </a:r>
            <a:r>
              <a:rPr lang="en-US" sz="3200" b="1">
                <a:latin typeface="Oswald"/>
                <a:ea typeface="Oswald"/>
                <a:cs typeface="Oswald"/>
                <a:sym typeface="Oswald"/>
              </a:rPr>
              <a:t> -</a:t>
            </a:r>
            <a:r>
              <a:rPr lang="en-US" sz="3200" b="1" i="0" u="none" strike="noStrike" cap="none">
                <a:solidFill>
                  <a:srgbClr val="000000"/>
                </a:solidFill>
                <a:latin typeface="Oswald"/>
                <a:ea typeface="Oswald"/>
                <a:cs typeface="Oswald"/>
                <a:sym typeface="Oswald"/>
              </a:rPr>
              <a:t> MISSING DATA</a:t>
            </a:r>
            <a:endParaRPr/>
          </a:p>
        </p:txBody>
      </p:sp>
      <p:sp>
        <p:nvSpPr>
          <p:cNvPr id="1059" name="Shape 1059"/>
          <p:cNvSpPr txBox="1">
            <a:spLocks noGrp="1"/>
          </p:cNvSpPr>
          <p:nvPr>
            <p:ph type="body" idx="1"/>
          </p:nvPr>
        </p:nvSpPr>
        <p:spPr>
          <a:xfrm>
            <a:off x="760736" y="2330864"/>
            <a:ext cx="11734800" cy="3809999"/>
          </a:xfrm>
          <a:prstGeom prst="rect">
            <a:avLst/>
          </a:prstGeom>
          <a:noFill/>
          <a:ln>
            <a:noFill/>
          </a:ln>
        </p:spPr>
        <p:txBody>
          <a:bodyPr spcFirstLastPara="1" wrap="square" lIns="0" tIns="0" rIns="0" bIns="0" anchor="t" anchorCtr="0">
            <a:noAutofit/>
          </a:bodyPr>
          <a:lstStyle/>
          <a:p>
            <a:pPr marL="228600" marR="0" lvl="0" indent="0" algn="l" rtl="0">
              <a:lnSpc>
                <a:spcPct val="115000"/>
              </a:lnSpc>
              <a:spcBef>
                <a:spcPts val="0"/>
              </a:spcBef>
              <a:spcAft>
                <a:spcPts val="0"/>
              </a:spcAft>
              <a:buClr>
                <a:schemeClr val="dk1"/>
              </a:buClr>
              <a:buFont typeface="Georgia"/>
              <a:buNone/>
            </a:pPr>
            <a:endParaRPr sz="800" dirty="0">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Font typeface="Georgia"/>
              <a:buNone/>
            </a:pPr>
            <a:r>
              <a:rPr lang="en-US" sz="2400" b="0" i="0" u="none" strike="noStrike" cap="none" dirty="0">
                <a:solidFill>
                  <a:schemeClr val="dk1"/>
                </a:solidFill>
                <a:latin typeface="Georgia"/>
                <a:ea typeface="Georgia"/>
                <a:cs typeface="Georgia"/>
                <a:sym typeface="Georgia"/>
              </a:rPr>
              <a:t>What are the </a:t>
            </a:r>
            <a:r>
              <a:rPr lang="en-US" sz="2400" b="1" i="0" strike="noStrike" cap="none" dirty="0">
                <a:solidFill>
                  <a:schemeClr val="dk1"/>
                </a:solidFill>
                <a:latin typeface="Georgia"/>
                <a:ea typeface="Georgia"/>
                <a:cs typeface="Georgia"/>
                <a:sym typeface="Georgia"/>
              </a:rPr>
              <a:t>four</a:t>
            </a:r>
            <a:r>
              <a:rPr lang="en-US" sz="2400" b="0" i="0" u="none" strike="noStrike" cap="none" dirty="0">
                <a:solidFill>
                  <a:schemeClr val="dk1"/>
                </a:solidFill>
                <a:latin typeface="Georgia"/>
                <a:ea typeface="Georgia"/>
                <a:cs typeface="Georgia"/>
                <a:sym typeface="Georgia"/>
              </a:rPr>
              <a:t> primary strategies?</a:t>
            </a:r>
            <a:endParaRPr sz="1000" b="0" i="0" u="none" strike="noStrike" cap="none" dirty="0">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Font typeface="Georgia"/>
              <a:buNone/>
            </a:pPr>
            <a:endParaRPr sz="1000" dirty="0">
              <a:solidFill>
                <a:schemeClr val="dk1"/>
              </a:solidFill>
              <a:latin typeface="Georgia"/>
              <a:ea typeface="Georgia"/>
              <a:cs typeface="Georgia"/>
              <a:sym typeface="Georgia"/>
            </a:endParaRPr>
          </a:p>
          <a:p>
            <a:pPr marL="457200" marR="0" lvl="0" indent="-381000" algn="l" rtl="0">
              <a:lnSpc>
                <a:spcPct val="115000"/>
              </a:lnSpc>
              <a:spcBef>
                <a:spcPts val="1200"/>
              </a:spcBef>
              <a:spcAft>
                <a:spcPts val="0"/>
              </a:spcAft>
              <a:buClr>
                <a:schemeClr val="dk1"/>
              </a:buClr>
              <a:buSzPts val="2400"/>
              <a:buFont typeface="Georgia"/>
              <a:buAutoNum type="arabicPeriod"/>
            </a:pPr>
            <a:r>
              <a:rPr lang="en-US" sz="2400" b="1" i="0" u="none" strike="noStrike" cap="none" dirty="0">
                <a:solidFill>
                  <a:schemeClr val="dk1"/>
                </a:solidFill>
                <a:latin typeface="Georgia"/>
                <a:ea typeface="Georgia"/>
                <a:cs typeface="Georgia"/>
                <a:sym typeface="Georgia"/>
              </a:rPr>
              <a:t>Delete them</a:t>
            </a:r>
            <a:r>
              <a:rPr lang="en-US" sz="2400" b="0" i="0" u="none" strike="noStrike" cap="none" dirty="0">
                <a:solidFill>
                  <a:schemeClr val="dk1"/>
                </a:solidFill>
                <a:latin typeface="Georgia"/>
                <a:ea typeface="Georgia"/>
                <a:cs typeface="Georgia"/>
                <a:sym typeface="Georgia"/>
              </a:rPr>
              <a:t> (with caution).</a:t>
            </a:r>
            <a:endParaRPr sz="2400" dirty="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1" i="0" u="none" strike="noStrike" cap="none" dirty="0">
                <a:solidFill>
                  <a:schemeClr val="dk1"/>
                </a:solidFill>
                <a:latin typeface="Georgia"/>
                <a:ea typeface="Georgia"/>
                <a:cs typeface="Georgia"/>
                <a:sym typeface="Georgia"/>
              </a:rPr>
              <a:t>Ignore them</a:t>
            </a:r>
            <a:r>
              <a:rPr lang="en-US" sz="2400" b="0" i="0" u="none" strike="noStrike" cap="none" dirty="0">
                <a:solidFill>
                  <a:schemeClr val="dk1"/>
                </a:solidFill>
                <a:latin typeface="Georgia"/>
                <a:ea typeface="Georgia"/>
                <a:cs typeface="Georgia"/>
                <a:sym typeface="Georgia"/>
              </a:rPr>
              <a:t> (some have meaning).</a:t>
            </a:r>
            <a:endParaRPr sz="2400" dirty="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1" i="0" u="none" strike="noStrike" cap="none" dirty="0">
                <a:solidFill>
                  <a:schemeClr val="dk1"/>
                </a:solidFill>
                <a:latin typeface="Georgia"/>
                <a:ea typeface="Georgia"/>
                <a:cs typeface="Georgia"/>
                <a:sym typeface="Georgia"/>
              </a:rPr>
              <a:t>Impute values</a:t>
            </a:r>
            <a:r>
              <a:rPr lang="en-US" sz="2400" b="0" i="0" u="none" strike="noStrike" cap="none" dirty="0">
                <a:solidFill>
                  <a:schemeClr val="dk1"/>
                </a:solidFill>
                <a:latin typeface="Georgia"/>
                <a:ea typeface="Georgia"/>
                <a:cs typeface="Georgia"/>
                <a:sym typeface="Georgia"/>
              </a:rPr>
              <a:t> (median or zeros).</a:t>
            </a:r>
            <a:endParaRPr sz="2400" dirty="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1" i="0" u="none" strike="noStrike" cap="none" dirty="0">
                <a:solidFill>
                  <a:schemeClr val="dk1"/>
                </a:solidFill>
                <a:latin typeface="Georgia"/>
                <a:ea typeface="Georgia"/>
                <a:cs typeface="Georgia"/>
                <a:sym typeface="Georgia"/>
              </a:rPr>
              <a:t>Find the value</a:t>
            </a:r>
            <a:r>
              <a:rPr lang="en-US" sz="2400" b="0" i="0" u="none" strike="noStrike" cap="none" dirty="0">
                <a:solidFill>
                  <a:schemeClr val="dk1"/>
                </a:solidFill>
                <a:latin typeface="Georgia"/>
                <a:ea typeface="Georgia"/>
                <a:cs typeface="Georgia"/>
                <a:sym typeface="Georgia"/>
              </a:rPr>
              <a:t> (reference resources).</a:t>
            </a:r>
            <a:endParaRPr sz="800" b="0" i="0" u="none" strike="noStrike" cap="none" dirty="0">
              <a:solidFill>
                <a:schemeClr val="dk1"/>
              </a:solidFill>
              <a:latin typeface="Georgia"/>
              <a:ea typeface="Georgia"/>
              <a:cs typeface="Georgia"/>
              <a:sym typeface="Georgia"/>
            </a:endParaRPr>
          </a:p>
        </p:txBody>
      </p:sp>
      <p:sp>
        <p:nvSpPr>
          <p:cNvPr id="1060" name="Shape 1060"/>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STRATEGIES FOR NULLS</a:t>
            </a:r>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64"/>
        <p:cNvGrpSpPr/>
        <p:nvPr/>
      </p:nvGrpSpPr>
      <p:grpSpPr>
        <a:xfrm>
          <a:off x="0" y="0"/>
          <a:ext cx="0" cy="0"/>
          <a:chOff x="0" y="0"/>
          <a:chExt cx="0" cy="0"/>
        </a:xfrm>
      </p:grpSpPr>
      <p:pic>
        <p:nvPicPr>
          <p:cNvPr id="1065" name="Shape 1065">
            <a:hlinkClick r:id="rId3"/>
          </p:cNvPr>
          <p:cNvPicPr preferRelativeResize="0"/>
          <p:nvPr/>
        </p:nvPicPr>
        <p:blipFill rotWithShape="1">
          <a:blip r:embed="rId4">
            <a:alphaModFix/>
          </a:blip>
          <a:srcRect/>
          <a:stretch/>
        </p:blipFill>
        <p:spPr>
          <a:xfrm>
            <a:off x="2197649" y="1638284"/>
            <a:ext cx="8592363" cy="4527952"/>
          </a:xfrm>
          <a:prstGeom prst="rect">
            <a:avLst/>
          </a:prstGeom>
          <a:noFill/>
          <a:ln>
            <a:noFill/>
          </a:ln>
        </p:spPr>
      </p:pic>
      <p:pic>
        <p:nvPicPr>
          <p:cNvPr id="1066" name="Shape 1066"/>
          <p:cNvPicPr preferRelativeResize="0"/>
          <p:nvPr/>
        </p:nvPicPr>
        <p:blipFill rotWithShape="1">
          <a:blip r:embed="rId5">
            <a:alphaModFix/>
          </a:blip>
          <a:srcRect/>
          <a:stretch/>
        </p:blipFill>
        <p:spPr>
          <a:xfrm>
            <a:off x="10790012" y="752711"/>
            <a:ext cx="876375" cy="432778"/>
          </a:xfrm>
          <a:prstGeom prst="rect">
            <a:avLst/>
          </a:prstGeom>
          <a:noFill/>
          <a:ln>
            <a:noFill/>
          </a:ln>
        </p:spPr>
      </p:pic>
      <p:sp>
        <p:nvSpPr>
          <p:cNvPr id="1067" name="Shape 1067"/>
          <p:cNvSpPr/>
          <p:nvPr/>
        </p:nvSpPr>
        <p:spPr>
          <a:xfrm>
            <a:off x="559292" y="694469"/>
            <a:ext cx="553078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EXCEL: POWER SHORTCUTS</a:t>
            </a:r>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Shape 1072"/>
          <p:cNvSpPr/>
          <p:nvPr/>
        </p:nvSpPr>
        <p:spPr>
          <a:xfrm>
            <a:off x="635000" y="736600"/>
            <a:ext cx="10160000" cy="4317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US" sz="3200" b="1" i="0" u="none" strike="noStrike" cap="none">
                <a:solidFill>
                  <a:schemeClr val="dk1"/>
                </a:solidFill>
                <a:latin typeface="Oswald"/>
                <a:ea typeface="Oswald"/>
                <a:cs typeface="Oswald"/>
                <a:sym typeface="Oswald"/>
              </a:rPr>
              <a:t>DATA REFERENCING IN EXCEL</a:t>
            </a:r>
            <a:endParaRPr/>
          </a:p>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073" name="Shape 1073"/>
          <p:cNvSpPr/>
          <p:nvPr/>
        </p:nvSpPr>
        <p:spPr>
          <a:xfrm>
            <a:off x="635000" y="1450340"/>
            <a:ext cx="11734800" cy="2806699"/>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DATA REFERENCING </a:t>
            </a:r>
            <a:endParaRPr/>
          </a:p>
        </p:txBody>
      </p:sp>
    </p:spTree>
  </p:cSld>
  <p:clrMapOvr>
    <a:masterClrMapping/>
  </p:clrMapOvr>
  <p:transition spd="med">
    <p:fade thruBlk="1"/>
  </p:transition>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2845</Words>
  <Application>Microsoft Macintosh PowerPoint</Application>
  <PresentationFormat>Custom</PresentationFormat>
  <Paragraphs>405</Paragraphs>
  <Slides>60</Slides>
  <Notes>60</Notes>
  <HiddenSlides>12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60</vt:i4>
      </vt:variant>
    </vt:vector>
  </HeadingPairs>
  <TitlesOfParts>
    <vt:vector size="74" baseType="lpstr">
      <vt:lpstr>Oswald</vt:lpstr>
      <vt:lpstr>Impact</vt:lpstr>
      <vt:lpstr>Georgia</vt:lpstr>
      <vt:lpstr>Roboto</vt:lpstr>
      <vt:lpstr>Helvetica Neue</vt:lpstr>
      <vt:lpstr>Roboto Mono</vt:lpstr>
      <vt:lpstr>Calibri</vt:lpstr>
      <vt:lpstr>Arial</vt:lpstr>
      <vt:lpstr>Merriweather Sans</vt:lpstr>
      <vt:lpstr>Wingdings</vt:lpstr>
      <vt:lpstr>White</vt:lpstr>
      <vt:lpstr>Office Theme</vt:lpstr>
      <vt:lpstr>White</vt:lpstr>
      <vt:lpstr>White</vt:lpstr>
      <vt:lpstr>PowerPoint Presentation</vt:lpstr>
      <vt:lpstr>PowerPoint Presentation</vt:lpstr>
      <vt:lpstr>LEARNING OBJECTIVES</vt:lpstr>
      <vt:lpstr>PowerPoint Presentation</vt:lpstr>
      <vt:lpstr>PowerPoint Presentation</vt:lpstr>
      <vt:lpstr>PowerPoint Presentation</vt:lpstr>
      <vt:lpstr>STRATEGIES FOR NULLS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REFERENCING IN EXCEL</vt:lpstr>
      <vt:lpstr>RESOURCES</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16</cp:revision>
  <dcterms:modified xsi:type="dcterms:W3CDTF">2018-10-22T13:49:49Z</dcterms:modified>
</cp:coreProperties>
</file>